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0"/>
            <a:ext cx="6705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419600"/>
            <a:ext cx="66294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19750" y="304800"/>
            <a:ext cx="18478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04800"/>
            <a:ext cx="53911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933" y="137705"/>
            <a:ext cx="6795791" cy="1032788"/>
          </a:xfr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933" y="1239345"/>
            <a:ext cx="6383925" cy="1239346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6443" y="6265581"/>
            <a:ext cx="1922042" cy="481968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57640" y="6265581"/>
            <a:ext cx="2814419" cy="481968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01724" y="6265581"/>
            <a:ext cx="1922042" cy="48196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64B2D7FE-9FDC-4B02-8310-7A75B3CD351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11EF5-D4DC-4E28-AA6C-A19F4B04C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EA5AA-DEB4-44A4-8FEB-719CD2A0B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2653" y="1445903"/>
            <a:ext cx="3816913" cy="46819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6855" y="1445903"/>
            <a:ext cx="3816912" cy="46819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45FA3-56CE-4A9E-AEF7-15900367B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0A678-4F42-4858-9F77-C8C728BE62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59F4-000A-4B49-8FFB-80A31EF4EE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E098C-3813-49BC-9881-E389318B56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5215C-C3F0-460E-B813-5BD567911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46B7C-58F7-41C8-AD5C-16BC3DB0EB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330A1-42B6-45F5-8FC7-CA514CB29D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4435" y="206558"/>
            <a:ext cx="2059331" cy="59213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6444" y="206558"/>
            <a:ext cx="6040703" cy="59213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9E263-2C79-4373-B312-29432E477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40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3048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C521583-D850-4512-8FAE-9FA85FF901DD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E3B49F-A17A-4014-9E00-9B5256B95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6444" y="206557"/>
            <a:ext cx="8237322" cy="963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2654" y="1445903"/>
            <a:ext cx="7771113" cy="4681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29665" y="6248368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63573" y="6265581"/>
            <a:ext cx="2894504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4435" y="6265581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1400"/>
            </a:lvl1pPr>
          </a:lstStyle>
          <a:p>
            <a:fld id="{8CFB2F81-8CB7-4673-A8B0-6EE496D4A1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12394"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824789"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237183"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649578" algn="l" defTabSz="915001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231" indent="-342231" algn="l" defTabSz="915001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3170" indent="-286385" algn="l" defTabSz="915001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76" indent="-227677" algn="l" defTabSz="915001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461" indent="-227677" algn="l" defTabSz="915001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677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Evaluasi</a:t>
            </a:r>
            <a:r>
              <a:rPr lang="en-US" b="1" dirty="0"/>
              <a:t> Model </a:t>
            </a:r>
            <a:r>
              <a:rPr lang="en-US" b="1" dirty="0" err="1"/>
              <a:t>Regresi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Kastana</a:t>
            </a:r>
            <a:r>
              <a:rPr lang="en-US" dirty="0" smtClean="0"/>
              <a:t> </a:t>
            </a:r>
            <a:r>
              <a:rPr lang="en-US" dirty="0" err="1" smtClean="0"/>
              <a:t>Sapanli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9400" cy="1143000"/>
          </a:xfrm>
        </p:spPr>
        <p:txBody>
          <a:bodyPr/>
          <a:lstStyle/>
          <a:p>
            <a:r>
              <a:rPr lang="en-US" b="1" dirty="0" err="1"/>
              <a:t>Autokorelasi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" y="914400"/>
            <a:ext cx="754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Pembedaan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(</a:t>
            </a:r>
            <a:r>
              <a:rPr lang="en-US" i="1" dirty="0"/>
              <a:t>The First-</a:t>
            </a:r>
            <a:r>
              <a:rPr lang="en-US" i="1" dirty="0" err="1"/>
              <a:t>Differece</a:t>
            </a:r>
            <a:r>
              <a:rPr lang="en-US" i="1" dirty="0"/>
              <a:t> </a:t>
            </a:r>
            <a:r>
              <a:rPr lang="en-US" i="1" dirty="0" err="1"/>
              <a:t>Methode</a:t>
            </a:r>
            <a:r>
              <a:rPr lang="en-US" dirty="0"/>
              <a:t>)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DW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pembedaan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diasumsikan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ρ </a:t>
            </a:r>
            <a:r>
              <a:rPr lang="en-US" dirty="0" err="1"/>
              <a:t>mendekati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diasumsikan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autokorelasi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.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ρ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, ρ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diestimasi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Durbin Watson.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Dimana</a:t>
            </a:r>
            <a:r>
              <a:rPr lang="fi-FI" dirty="0"/>
              <a:t>:	</a:t>
            </a:r>
            <a:endParaRPr lang="fi-FI" dirty="0" smtClean="0"/>
          </a:p>
          <a:p>
            <a:endParaRPr lang="en-US" dirty="0"/>
          </a:p>
          <a:p>
            <a:r>
              <a:rPr lang="fi-FI" dirty="0"/>
              <a:t>	</a:t>
            </a:r>
            <a:r>
              <a:rPr lang="en-US" dirty="0"/>
              <a:t> </a:t>
            </a:r>
            <a:r>
              <a:rPr lang="fi-FI" dirty="0"/>
              <a:t> 	= estimasi koefisien korelasi</a:t>
            </a:r>
            <a:endParaRPr lang="en-US" dirty="0"/>
          </a:p>
          <a:p>
            <a:r>
              <a:rPr lang="fi-FI" dirty="0"/>
              <a:t>	DW 	= Statistik </a:t>
            </a:r>
            <a:r>
              <a:rPr lang="fi-FI" dirty="0" smtClean="0"/>
              <a:t>Durbin-Watson</a:t>
            </a:r>
          </a:p>
          <a:p>
            <a:endParaRPr lang="en-US" dirty="0"/>
          </a:p>
          <a:p>
            <a:r>
              <a:rPr lang="en-US" dirty="0" err="1"/>
              <a:t>Kemudian</a:t>
            </a:r>
            <a:r>
              <a:rPr lang="en-US" dirty="0"/>
              <a:t> data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 </a:t>
            </a:r>
            <a:r>
              <a:rPr lang="en-US" dirty="0" err="1"/>
              <a:t>ditransformasikan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ditransformasikan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i="1" dirty="0"/>
              <a:t>Least Square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2895600"/>
            <a:ext cx="1600200" cy="64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5181600"/>
            <a:ext cx="1676400" cy="30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5562600"/>
            <a:ext cx="1568436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9931988" flipH="1" flipV="1">
            <a:off x="1343091" y="3718815"/>
            <a:ext cx="313082" cy="50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Peran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id-ID" b="1" dirty="0" smtClean="0"/>
              <a:t/>
            </a:r>
            <a:br>
              <a:rPr lang="id-ID" b="1" dirty="0" smtClean="0"/>
            </a:b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/>
              <a:t>Regresi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315200" cy="4953000"/>
          </a:xfrm>
        </p:spPr>
        <p:txBody>
          <a:bodyPr>
            <a:normAutofit fontScale="62500" lnSpcReduction="20000"/>
          </a:bodyPr>
          <a:lstStyle/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lain,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yang lama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menjemukan</a:t>
            </a:r>
            <a:r>
              <a:rPr lang="en-US" dirty="0"/>
              <a:t>. </a:t>
            </a:r>
            <a:endParaRPr lang="en-US" dirty="0" smtClean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, 10 </a:t>
            </a:r>
            <a:r>
              <a:rPr lang="en-US" dirty="0" err="1"/>
              <a:t>sampai</a:t>
            </a:r>
            <a:r>
              <a:rPr lang="en-US" dirty="0"/>
              <a:t> 15,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kalkulator</a:t>
            </a:r>
            <a:r>
              <a:rPr lang="en-US" dirty="0"/>
              <a:t> </a:t>
            </a:r>
            <a:r>
              <a:rPr lang="en-US" dirty="0" err="1"/>
              <a:t>meja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kalkulator</a:t>
            </a:r>
            <a:r>
              <a:rPr lang="en-US" dirty="0"/>
              <a:t> </a:t>
            </a:r>
            <a:r>
              <a:rPr lang="en-US" dirty="0" err="1" smtClean="0"/>
              <a:t>saku</a:t>
            </a:r>
            <a:r>
              <a:rPr lang="en-US" dirty="0" smtClean="0"/>
              <a:t>. </a:t>
            </a:r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menjelaskan</a:t>
            </a:r>
            <a:r>
              <a:rPr lang="en-US" dirty="0"/>
              <a:t>,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modern </a:t>
            </a:r>
            <a:r>
              <a:rPr lang="en-US" dirty="0" err="1"/>
              <a:t>hampir-hampir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, </a:t>
            </a:r>
            <a:r>
              <a:rPr lang="en-US" dirty="0" err="1"/>
              <a:t>ketepatan</a:t>
            </a:r>
            <a:r>
              <a:rPr lang="en-US" dirty="0"/>
              <a:t> (</a:t>
            </a:r>
            <a:r>
              <a:rPr lang="en-US" dirty="0" err="1"/>
              <a:t>akurasi</a:t>
            </a:r>
            <a:r>
              <a:rPr lang="en-US" dirty="0"/>
              <a:t>), </a:t>
            </a:r>
            <a:r>
              <a:rPr lang="en-US" dirty="0" err="1"/>
              <a:t>kelenturan</a:t>
            </a:r>
            <a:r>
              <a:rPr lang="en-US" dirty="0"/>
              <a:t> (</a:t>
            </a:r>
            <a:r>
              <a:rPr lang="en-US" dirty="0" err="1"/>
              <a:t>fleksibilitas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keserbagunaan</a:t>
            </a:r>
            <a:r>
              <a:rPr lang="en-US" dirty="0"/>
              <a:t> </a:t>
            </a:r>
            <a:r>
              <a:rPr lang="en-US" dirty="0" err="1"/>
              <a:t>kalkulator</a:t>
            </a:r>
            <a:r>
              <a:rPr lang="en-US" dirty="0"/>
              <a:t> </a:t>
            </a:r>
            <a:r>
              <a:rPr lang="en-US" dirty="0" err="1"/>
              <a:t>meja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kalkulator</a:t>
            </a:r>
            <a:r>
              <a:rPr lang="en-US" dirty="0"/>
              <a:t> </a:t>
            </a:r>
            <a:r>
              <a:rPr lang="en-US" dirty="0" err="1"/>
              <a:t>saku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sebanding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komputer</a:t>
            </a:r>
            <a:r>
              <a:rPr lang="en-US" dirty="0"/>
              <a:t>. </a:t>
            </a:r>
            <a:endParaRPr lang="en-US" dirty="0" smtClean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jaman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hampir-hampir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terpikirkan</a:t>
            </a:r>
            <a:r>
              <a:rPr lang="en-US" dirty="0"/>
              <a:t>;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495" y="330637"/>
            <a:ext cx="7771113" cy="2051949"/>
          </a:xfrm>
        </p:spPr>
        <p:txBody>
          <a:bodyPr/>
          <a:lstStyle/>
          <a:p>
            <a:pPr algn="ctr">
              <a:buNone/>
            </a:pPr>
            <a:r>
              <a:rPr lang="en-US" sz="6500" dirty="0" smtClean="0">
                <a:latin typeface="Cooper Black" pitchFamily="18" charset="0"/>
              </a:rPr>
              <a:t>SEKIAN </a:t>
            </a:r>
          </a:p>
          <a:p>
            <a:pPr algn="ctr">
              <a:buNone/>
            </a:pPr>
            <a:r>
              <a:rPr lang="en-US" sz="6500" dirty="0" smtClean="0">
                <a:latin typeface="Cooper Black" pitchFamily="18" charset="0"/>
              </a:rPr>
              <a:t>DAN </a:t>
            </a:r>
          </a:p>
          <a:p>
            <a:pPr algn="ctr">
              <a:buNone/>
            </a:pPr>
            <a:r>
              <a:rPr lang="en-US" sz="6500" dirty="0" smtClean="0">
                <a:latin typeface="Cooper Black" pitchFamily="18" charset="0"/>
              </a:rPr>
              <a:t>TERIMA KASIH</a:t>
            </a:r>
            <a:endParaRPr lang="en-US" sz="65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Evalusi</a:t>
            </a:r>
            <a:r>
              <a:rPr lang="es-ES" b="1" dirty="0" smtClean="0"/>
              <a:t> </a:t>
            </a:r>
            <a:r>
              <a:rPr lang="es-ES" b="1" dirty="0" err="1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7315200" cy="5334000"/>
          </a:xfrm>
        </p:spPr>
        <p:txBody>
          <a:bodyPr>
            <a:normAutofit fontScale="85000" lnSpcReduction="20000"/>
          </a:bodyPr>
          <a:lstStyle/>
          <a:p>
            <a:pPr marL="352425" indent="-352425"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 err="1"/>
              <a:t>Evalusi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/>
              <a:t> </a:t>
            </a:r>
            <a:r>
              <a:rPr lang="es-ES" dirty="0" err="1"/>
              <a:t>dari</a:t>
            </a:r>
            <a:r>
              <a:rPr lang="es-ES" dirty="0"/>
              <a:t> </a:t>
            </a:r>
            <a:r>
              <a:rPr lang="es-ES" dirty="0" err="1"/>
              <a:t>setiap</a:t>
            </a:r>
            <a:r>
              <a:rPr lang="es-ES" dirty="0"/>
              <a:t> </a:t>
            </a:r>
            <a:r>
              <a:rPr lang="es-ES" dirty="0" err="1"/>
              <a:t>metode</a:t>
            </a:r>
            <a:r>
              <a:rPr lang="es-ES" dirty="0"/>
              <a:t> </a:t>
            </a:r>
            <a:r>
              <a:rPr lang="es-ES" dirty="0" err="1"/>
              <a:t>estimasi</a:t>
            </a:r>
            <a:r>
              <a:rPr lang="es-ES" dirty="0"/>
              <a:t> </a:t>
            </a:r>
            <a:r>
              <a:rPr lang="es-ES" dirty="0" err="1"/>
              <a:t>dilakukan</a:t>
            </a:r>
            <a:r>
              <a:rPr lang="es-ES" dirty="0"/>
              <a:t> </a:t>
            </a:r>
            <a:r>
              <a:rPr lang="es-ES" dirty="0" err="1"/>
              <a:t>melalui</a:t>
            </a:r>
            <a:r>
              <a:rPr lang="es-ES" dirty="0"/>
              <a:t> </a:t>
            </a:r>
            <a:r>
              <a:rPr lang="es-ES" dirty="0" err="1"/>
              <a:t>pengujian</a:t>
            </a:r>
            <a:r>
              <a:rPr lang="es-ES" dirty="0"/>
              <a:t> </a:t>
            </a:r>
            <a:r>
              <a:rPr lang="es-ES" dirty="0" err="1"/>
              <a:t>berdasarkan</a:t>
            </a:r>
            <a:r>
              <a:rPr lang="es-ES" dirty="0"/>
              <a:t> </a:t>
            </a:r>
            <a:r>
              <a:rPr lang="es-ES" dirty="0" err="1"/>
              <a:t>kriteria</a:t>
            </a:r>
            <a:r>
              <a:rPr lang="es-ES" dirty="0"/>
              <a:t> </a:t>
            </a:r>
            <a:r>
              <a:rPr lang="es-ES" dirty="0" err="1"/>
              <a:t>ekonomi</a:t>
            </a:r>
            <a:r>
              <a:rPr lang="es-ES" dirty="0"/>
              <a:t> dan </a:t>
            </a:r>
            <a:r>
              <a:rPr lang="es-ES" dirty="0" err="1"/>
              <a:t>pengujian</a:t>
            </a:r>
            <a:r>
              <a:rPr lang="es-ES" dirty="0"/>
              <a:t> secara </a:t>
            </a:r>
            <a:r>
              <a:rPr lang="es-ES" dirty="0" err="1" smtClean="0"/>
              <a:t>statistik</a:t>
            </a:r>
            <a:r>
              <a:rPr lang="es-ES" dirty="0" smtClean="0"/>
              <a:t>.</a:t>
            </a:r>
          </a:p>
          <a:p>
            <a:pPr marL="352425" indent="-352425"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 err="1" smtClean="0"/>
              <a:t>Evaluasi</a:t>
            </a:r>
            <a:r>
              <a:rPr lang="es-ES" dirty="0" smtClean="0"/>
              <a:t> </a:t>
            </a:r>
            <a:r>
              <a:rPr lang="es-ES" dirty="0" err="1"/>
              <a:t>model</a:t>
            </a:r>
            <a:r>
              <a:rPr lang="es-ES" dirty="0"/>
              <a:t> </a:t>
            </a:r>
            <a:r>
              <a:rPr lang="es-ES" dirty="0" err="1"/>
              <a:t>berdasarkan</a:t>
            </a:r>
            <a:r>
              <a:rPr lang="es-ES" dirty="0"/>
              <a:t> </a:t>
            </a:r>
            <a:r>
              <a:rPr lang="es-ES" dirty="0" err="1"/>
              <a:t>kriteria</a:t>
            </a:r>
            <a:r>
              <a:rPr lang="es-ES" dirty="0"/>
              <a:t> </a:t>
            </a:r>
            <a:r>
              <a:rPr lang="es-ES" dirty="0" err="1"/>
              <a:t>ekonomi</a:t>
            </a:r>
            <a:r>
              <a:rPr lang="es-ES" dirty="0"/>
              <a:t> </a:t>
            </a:r>
            <a:r>
              <a:rPr lang="es-ES" dirty="0" smtClean="0"/>
              <a:t>dan </a:t>
            </a:r>
            <a:r>
              <a:rPr lang="es-ES" dirty="0" err="1" smtClean="0"/>
              <a:t>sumberdaya</a:t>
            </a:r>
            <a:r>
              <a:rPr lang="es-ES" dirty="0" smtClean="0"/>
              <a:t> </a:t>
            </a:r>
            <a:r>
              <a:rPr lang="es-ES" dirty="0" err="1" smtClean="0"/>
              <a:t>dapat</a:t>
            </a:r>
            <a:r>
              <a:rPr lang="es-ES" dirty="0" smtClean="0"/>
              <a:t> </a:t>
            </a:r>
            <a:r>
              <a:rPr lang="es-ES" dirty="0" err="1"/>
              <a:t>dilakukan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</a:t>
            </a:r>
            <a:r>
              <a:rPr lang="es-ES" dirty="0" err="1"/>
              <a:t>melihat</a:t>
            </a:r>
            <a:r>
              <a:rPr lang="es-ES" dirty="0"/>
              <a:t> tanda pada </a:t>
            </a:r>
            <a:r>
              <a:rPr lang="es-ES" dirty="0" err="1"/>
              <a:t>koefisien</a:t>
            </a:r>
            <a:r>
              <a:rPr lang="es-ES" dirty="0"/>
              <a:t> </a:t>
            </a:r>
            <a:r>
              <a:rPr lang="es-ES" dirty="0" err="1"/>
              <a:t>masing-masing</a:t>
            </a:r>
            <a:r>
              <a:rPr lang="es-ES" dirty="0"/>
              <a:t> </a:t>
            </a:r>
            <a:r>
              <a:rPr lang="es-ES" dirty="0" err="1"/>
              <a:t>peubah</a:t>
            </a:r>
            <a:r>
              <a:rPr lang="es-ES" dirty="0"/>
              <a:t> </a:t>
            </a:r>
            <a:r>
              <a:rPr lang="es-ES" dirty="0" smtClean="0"/>
              <a:t>bebas.</a:t>
            </a:r>
          </a:p>
          <a:p>
            <a:pPr marL="352425" indent="-352425">
              <a:spcAft>
                <a:spcPts val="600"/>
              </a:spcAft>
              <a:buFont typeface="Wingdings" pitchFamily="2" charset="2"/>
              <a:buChar char="Ø"/>
            </a:pPr>
            <a:r>
              <a:rPr lang="es-ES" dirty="0" err="1" smtClean="0"/>
              <a:t>Dengan</a:t>
            </a:r>
            <a:r>
              <a:rPr lang="es-ES" dirty="0" smtClean="0"/>
              <a:t> </a:t>
            </a:r>
            <a:r>
              <a:rPr lang="es-ES" dirty="0" err="1"/>
              <a:t>demikian</a:t>
            </a:r>
            <a:r>
              <a:rPr lang="es-ES" dirty="0"/>
              <a:t> </a:t>
            </a:r>
            <a:r>
              <a:rPr lang="es-ES" dirty="0" err="1"/>
              <a:t>sebelum</a:t>
            </a:r>
            <a:r>
              <a:rPr lang="es-ES" dirty="0"/>
              <a:t> </a:t>
            </a:r>
            <a:r>
              <a:rPr lang="es-ES" dirty="0" err="1"/>
              <a:t>dilakukan</a:t>
            </a:r>
            <a:r>
              <a:rPr lang="es-ES" dirty="0"/>
              <a:t> </a:t>
            </a:r>
            <a:r>
              <a:rPr lang="es-ES" dirty="0" err="1"/>
              <a:t>estimasi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/>
              <a:t>, </a:t>
            </a:r>
            <a:r>
              <a:rPr lang="es-ES" dirty="0" err="1"/>
              <a:t>perlu</a:t>
            </a:r>
            <a:r>
              <a:rPr lang="es-ES" dirty="0"/>
              <a:t> </a:t>
            </a:r>
            <a:r>
              <a:rPr lang="es-ES" dirty="0" err="1"/>
              <a:t>disusun</a:t>
            </a:r>
            <a:r>
              <a:rPr lang="es-ES" dirty="0"/>
              <a:t> </a:t>
            </a:r>
            <a:r>
              <a:rPr lang="es-ES" dirty="0" err="1"/>
              <a:t>hipotesis</a:t>
            </a:r>
            <a:r>
              <a:rPr lang="es-ES" dirty="0"/>
              <a:t> </a:t>
            </a:r>
            <a:r>
              <a:rPr lang="es-ES" dirty="0" err="1"/>
              <a:t>agar</a:t>
            </a:r>
            <a:r>
              <a:rPr lang="es-ES" dirty="0"/>
              <a:t> </a:t>
            </a:r>
            <a:r>
              <a:rPr lang="es-ES" dirty="0" err="1"/>
              <a:t>dapat</a:t>
            </a:r>
            <a:r>
              <a:rPr lang="es-ES" dirty="0"/>
              <a:t> </a:t>
            </a:r>
            <a:r>
              <a:rPr lang="es-ES" dirty="0" err="1"/>
              <a:t>dibandingkan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</a:t>
            </a:r>
            <a:r>
              <a:rPr lang="es-ES" dirty="0" err="1"/>
              <a:t>hasil</a:t>
            </a:r>
            <a:r>
              <a:rPr lang="es-ES" dirty="0"/>
              <a:t> </a:t>
            </a:r>
            <a:r>
              <a:rPr lang="es-ES" dirty="0" err="1"/>
              <a:t>estimasi</a:t>
            </a:r>
            <a:r>
              <a:rPr lang="es-ES" dirty="0"/>
              <a:t>, </a:t>
            </a:r>
            <a:r>
              <a:rPr lang="es-ES" dirty="0" err="1"/>
              <a:t>sehingga</a:t>
            </a:r>
            <a:r>
              <a:rPr lang="es-ES" dirty="0"/>
              <a:t> </a:t>
            </a:r>
            <a:r>
              <a:rPr lang="es-ES" dirty="0" err="1"/>
              <a:t>dapat</a:t>
            </a:r>
            <a:r>
              <a:rPr lang="es-ES" dirty="0"/>
              <a:t> </a:t>
            </a:r>
            <a:r>
              <a:rPr lang="es-ES" dirty="0" err="1"/>
              <a:t>diketahui</a:t>
            </a:r>
            <a:r>
              <a:rPr lang="es-ES" dirty="0"/>
              <a:t> </a:t>
            </a:r>
            <a:r>
              <a:rPr lang="es-ES" dirty="0" err="1"/>
              <a:t>apakah</a:t>
            </a:r>
            <a:r>
              <a:rPr lang="es-ES" dirty="0"/>
              <a:t> </a:t>
            </a:r>
            <a:r>
              <a:rPr lang="es-ES" dirty="0" err="1"/>
              <a:t>hasil</a:t>
            </a:r>
            <a:r>
              <a:rPr lang="es-ES" dirty="0"/>
              <a:t> </a:t>
            </a:r>
            <a:r>
              <a:rPr lang="es-ES" dirty="0" err="1"/>
              <a:t>estimasi</a:t>
            </a:r>
            <a:r>
              <a:rPr lang="es-ES" dirty="0"/>
              <a:t> </a:t>
            </a:r>
            <a:r>
              <a:rPr lang="es-ES" dirty="0" err="1"/>
              <a:t>tersebut</a:t>
            </a:r>
            <a:r>
              <a:rPr lang="es-ES" dirty="0"/>
              <a:t> </a:t>
            </a:r>
            <a:r>
              <a:rPr lang="es-ES" dirty="0" err="1"/>
              <a:t>telah</a:t>
            </a:r>
            <a:r>
              <a:rPr lang="es-ES" dirty="0"/>
              <a:t> </a:t>
            </a:r>
            <a:r>
              <a:rPr lang="es-ES" dirty="0" err="1"/>
              <a:t>sesuai</a:t>
            </a:r>
            <a:r>
              <a:rPr lang="es-ES" dirty="0"/>
              <a:t> secara </a:t>
            </a:r>
            <a:r>
              <a:rPr lang="es-ES" dirty="0" err="1" smtClean="0"/>
              <a:t>ekonomi</a:t>
            </a:r>
            <a:r>
              <a:rPr lang="es-ES" dirty="0" smtClean="0"/>
              <a:t> dan </a:t>
            </a:r>
            <a:r>
              <a:rPr lang="es-ES" dirty="0" err="1" smtClean="0"/>
              <a:t>sumberdaya</a:t>
            </a:r>
            <a:r>
              <a:rPr lang="es-E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Evalusi</a:t>
            </a:r>
            <a:r>
              <a:rPr lang="es-ES" b="1" dirty="0" smtClean="0"/>
              <a:t> </a:t>
            </a:r>
            <a:r>
              <a:rPr lang="es-ES" b="1" dirty="0" err="1" smtClean="0"/>
              <a:t>Model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s-ES" b="1" i="1" dirty="0" err="1" smtClean="0"/>
              <a:t>Uji</a:t>
            </a:r>
            <a:r>
              <a:rPr lang="es-ES" b="1" i="1" dirty="0" smtClean="0"/>
              <a:t> </a:t>
            </a:r>
            <a:r>
              <a:rPr lang="es-ES" b="1" i="1" dirty="0"/>
              <a:t>F </a:t>
            </a:r>
            <a:endParaRPr lang="es-ES" b="1" i="1" dirty="0" smtClean="0"/>
          </a:p>
          <a:p>
            <a:pPr marL="5143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s-ES" b="1" i="1" dirty="0" err="1"/>
              <a:t>Uji</a:t>
            </a:r>
            <a:r>
              <a:rPr lang="es-ES" b="1" i="1" dirty="0"/>
              <a:t> t</a:t>
            </a:r>
            <a:endParaRPr lang="en-US" dirty="0"/>
          </a:p>
          <a:p>
            <a:pPr marL="514350" lvl="1" indent="-514350">
              <a:lnSpc>
                <a:spcPct val="150000"/>
              </a:lnSpc>
              <a:buFont typeface="+mj-lt"/>
              <a:buAutoNum type="arabicPeriod"/>
            </a:pPr>
            <a:r>
              <a:rPr lang="nb-NO" b="1" dirty="0"/>
              <a:t>Uji Statistik R</a:t>
            </a:r>
            <a:r>
              <a:rPr lang="nb-NO" b="1" baseline="30000" dirty="0"/>
              <a:t>2</a:t>
            </a:r>
            <a:r>
              <a:rPr lang="nb-NO" b="1" dirty="0"/>
              <a:t> (Koefisien Determinasi</a:t>
            </a:r>
            <a:r>
              <a:rPr lang="nb-NO" b="1" dirty="0" smtClean="0"/>
              <a:t>)</a:t>
            </a:r>
          </a:p>
          <a:p>
            <a:pPr marL="5143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/>
              <a:t> </a:t>
            </a:r>
            <a:r>
              <a:rPr lang="en-US" b="1" dirty="0" err="1"/>
              <a:t>Multikolinearitas</a:t>
            </a:r>
            <a:r>
              <a:rPr lang="en-US" b="1" dirty="0"/>
              <a:t> </a:t>
            </a:r>
            <a:endParaRPr lang="en-US" b="1" dirty="0" smtClean="0"/>
          </a:p>
          <a:p>
            <a:pPr marL="5143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/>
              <a:t>Heteroskedastisitas</a:t>
            </a:r>
            <a:endParaRPr lang="en-US" b="1" dirty="0" smtClean="0"/>
          </a:p>
          <a:p>
            <a:pPr marL="5143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/>
              <a:t>Autokorelasi</a:t>
            </a:r>
            <a:r>
              <a:rPr lang="en-US" b="1" dirty="0"/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9400" cy="1143000"/>
          </a:xfrm>
        </p:spPr>
        <p:txBody>
          <a:bodyPr/>
          <a:lstStyle/>
          <a:p>
            <a:r>
              <a:rPr lang="es-ES" b="1" i="1" dirty="0" err="1"/>
              <a:t>Uji</a:t>
            </a:r>
            <a:r>
              <a:rPr lang="es-ES" b="1" i="1" dirty="0"/>
              <a:t> 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73152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 err="1"/>
              <a:t>Uji</a:t>
            </a:r>
            <a:r>
              <a:rPr lang="es-ES" sz="1800" dirty="0"/>
              <a:t> F </a:t>
            </a:r>
            <a:r>
              <a:rPr lang="es-ES" sz="1800" dirty="0" err="1"/>
              <a:t>ditujukan</a:t>
            </a:r>
            <a:r>
              <a:rPr lang="es-ES" sz="1800" dirty="0"/>
              <a:t> </a:t>
            </a:r>
            <a:r>
              <a:rPr lang="es-ES" sz="1800" dirty="0" err="1"/>
              <a:t>untuk</a:t>
            </a:r>
            <a:r>
              <a:rPr lang="es-ES" sz="1800" dirty="0"/>
              <a:t> </a:t>
            </a:r>
            <a:r>
              <a:rPr lang="es-ES" sz="1800" dirty="0" err="1"/>
              <a:t>mengetahui</a:t>
            </a:r>
            <a:r>
              <a:rPr lang="es-ES" sz="1800" dirty="0"/>
              <a:t> </a:t>
            </a:r>
            <a:r>
              <a:rPr lang="es-ES" sz="1800" dirty="0" err="1"/>
              <a:t>apakah</a:t>
            </a:r>
            <a:r>
              <a:rPr lang="es-ES" sz="1800" dirty="0"/>
              <a:t> </a:t>
            </a:r>
            <a:r>
              <a:rPr lang="es-ES" sz="1800" dirty="0" err="1"/>
              <a:t>variabel-variabel</a:t>
            </a:r>
            <a:r>
              <a:rPr lang="es-ES" sz="1800" dirty="0"/>
              <a:t> independen secara </a:t>
            </a:r>
            <a:r>
              <a:rPr lang="es-ES" sz="1800" dirty="0" err="1"/>
              <a:t>bersama</a:t>
            </a:r>
            <a:r>
              <a:rPr lang="es-ES" sz="1800" dirty="0"/>
              <a:t>-sama </a:t>
            </a:r>
            <a:r>
              <a:rPr lang="es-ES" sz="1800" dirty="0" err="1"/>
              <a:t>memberi</a:t>
            </a:r>
            <a:r>
              <a:rPr lang="es-ES" sz="1800" dirty="0"/>
              <a:t> </a:t>
            </a:r>
            <a:r>
              <a:rPr lang="es-ES" sz="1800" dirty="0" err="1"/>
              <a:t>pengaruh</a:t>
            </a:r>
            <a:r>
              <a:rPr lang="es-ES" sz="1800" dirty="0"/>
              <a:t> yang </a:t>
            </a:r>
            <a:r>
              <a:rPr lang="es-ES" sz="1800" dirty="0" err="1"/>
              <a:t>signifikan</a:t>
            </a:r>
            <a:r>
              <a:rPr lang="es-ES" sz="1800" dirty="0"/>
              <a:t> </a:t>
            </a:r>
            <a:r>
              <a:rPr lang="es-ES" sz="1800" dirty="0" err="1"/>
              <a:t>terhadap</a:t>
            </a:r>
            <a:r>
              <a:rPr lang="es-ES" sz="1800" dirty="0"/>
              <a:t> </a:t>
            </a:r>
            <a:r>
              <a:rPr lang="es-ES" sz="1800" dirty="0" err="1"/>
              <a:t>variabel</a:t>
            </a:r>
            <a:r>
              <a:rPr lang="es-ES" sz="1800" dirty="0"/>
              <a:t> </a:t>
            </a:r>
            <a:r>
              <a:rPr lang="es-ES" sz="1800" dirty="0" err="1"/>
              <a:t>dependennya</a:t>
            </a:r>
            <a:r>
              <a:rPr lang="es-ES" sz="1800" dirty="0"/>
              <a:t>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tidak</a:t>
            </a:r>
            <a:r>
              <a:rPr lang="es-ES" sz="1800" dirty="0"/>
              <a:t>. </a:t>
            </a:r>
            <a:r>
              <a:rPr lang="es-ES" sz="1800" dirty="0" err="1"/>
              <a:t>Langkah-langkah</a:t>
            </a:r>
            <a:r>
              <a:rPr lang="es-ES" sz="1800" dirty="0"/>
              <a:t> yang </a:t>
            </a:r>
            <a:r>
              <a:rPr lang="es-ES" sz="1800" dirty="0" err="1"/>
              <a:t>harus</a:t>
            </a:r>
            <a:r>
              <a:rPr lang="es-ES" sz="1800" dirty="0"/>
              <a:t> </a:t>
            </a:r>
            <a:r>
              <a:rPr lang="es-ES" sz="1800" dirty="0" err="1"/>
              <a:t>dilakukan</a:t>
            </a:r>
            <a:r>
              <a:rPr lang="es-ES" sz="1800" dirty="0"/>
              <a:t> </a:t>
            </a:r>
            <a:r>
              <a:rPr lang="es-ES" sz="1800" dirty="0" err="1"/>
              <a:t>dalam</a:t>
            </a:r>
            <a:r>
              <a:rPr lang="es-ES" sz="1800" dirty="0"/>
              <a:t> </a:t>
            </a:r>
            <a:r>
              <a:rPr lang="es-ES" sz="1800" dirty="0" err="1"/>
              <a:t>Uji</a:t>
            </a:r>
            <a:r>
              <a:rPr lang="es-ES" sz="1800" dirty="0"/>
              <a:t> F </a:t>
            </a:r>
            <a:r>
              <a:rPr lang="es-ES" sz="1800" dirty="0" err="1"/>
              <a:t>adalah</a:t>
            </a:r>
            <a:r>
              <a:rPr lang="es-ES" sz="1800" dirty="0"/>
              <a:t> </a:t>
            </a:r>
            <a:r>
              <a:rPr lang="es-ES" sz="1800" dirty="0" err="1"/>
              <a:t>sebagai</a:t>
            </a:r>
            <a:r>
              <a:rPr lang="es-ES" sz="1800" dirty="0"/>
              <a:t> </a:t>
            </a:r>
            <a:r>
              <a:rPr lang="es-ES" sz="1800" dirty="0" err="1"/>
              <a:t>berikut</a:t>
            </a:r>
            <a:r>
              <a:rPr lang="es-ES" sz="1800" dirty="0"/>
              <a:t> </a:t>
            </a:r>
            <a:r>
              <a:rPr lang="es-ES" sz="1800" dirty="0" smtClean="0"/>
              <a:t>:</a:t>
            </a:r>
            <a:endParaRPr lang="id-ID" sz="1800" dirty="0" smtClean="0"/>
          </a:p>
          <a:p>
            <a:pPr marL="0" indent="0" algn="just">
              <a:buNone/>
            </a:pPr>
            <a:endParaRPr lang="en-US" sz="1800" dirty="0"/>
          </a:p>
          <a:p>
            <a:pPr lvl="0" algn="just">
              <a:buNone/>
            </a:pPr>
            <a:r>
              <a:rPr lang="es-ES" sz="1800" dirty="0" err="1"/>
              <a:t>Perumusan</a:t>
            </a:r>
            <a:r>
              <a:rPr lang="es-ES" sz="1800" dirty="0"/>
              <a:t> </a:t>
            </a:r>
            <a:r>
              <a:rPr lang="es-ES" sz="1800" dirty="0" err="1"/>
              <a:t>Hipotesis</a:t>
            </a:r>
            <a:endParaRPr lang="en-US" sz="1800" dirty="0"/>
          </a:p>
          <a:p>
            <a:pPr algn="just">
              <a:buNone/>
            </a:pPr>
            <a:r>
              <a:rPr lang="es-ES" sz="1800" dirty="0"/>
              <a:t>	</a:t>
            </a:r>
            <a:r>
              <a:rPr lang="es-ES" sz="1800" dirty="0" smtClean="0"/>
              <a:t>H</a:t>
            </a:r>
            <a:r>
              <a:rPr lang="es-ES" sz="1800" baseline="-25000" dirty="0" smtClean="0"/>
              <a:t>0</a:t>
            </a:r>
            <a:r>
              <a:rPr lang="es-ES" sz="1800" dirty="0" smtClean="0"/>
              <a:t> </a:t>
            </a:r>
            <a:r>
              <a:rPr lang="es-ES" sz="1800" dirty="0"/>
              <a:t>: </a:t>
            </a:r>
            <a:r>
              <a:rPr lang="en-US" sz="1800" dirty="0"/>
              <a:t>β</a:t>
            </a:r>
            <a:r>
              <a:rPr lang="es-ES" sz="1800" dirty="0"/>
              <a:t>1 = </a:t>
            </a:r>
            <a:r>
              <a:rPr lang="en-US" sz="1800" dirty="0"/>
              <a:t>β</a:t>
            </a:r>
            <a:r>
              <a:rPr lang="es-ES" sz="1800" dirty="0"/>
              <a:t>2 = …. = </a:t>
            </a:r>
            <a:r>
              <a:rPr lang="en-US" sz="1800" dirty="0"/>
              <a:t>β</a:t>
            </a:r>
            <a:r>
              <a:rPr lang="es-ES" sz="1800" dirty="0"/>
              <a:t>k = 0</a:t>
            </a:r>
            <a:endParaRPr lang="en-US" sz="1800" dirty="0"/>
          </a:p>
          <a:p>
            <a:pPr algn="just">
              <a:buNone/>
            </a:pPr>
            <a:r>
              <a:rPr lang="es-ES" sz="1800" dirty="0"/>
              <a:t>	</a:t>
            </a:r>
            <a:r>
              <a:rPr lang="es-ES" sz="1800" dirty="0" smtClean="0"/>
              <a:t>H1 </a:t>
            </a:r>
            <a:r>
              <a:rPr lang="es-ES" sz="1800" dirty="0"/>
              <a:t>: </a:t>
            </a:r>
            <a:r>
              <a:rPr lang="es-ES" sz="1800" dirty="0" err="1"/>
              <a:t>minimal</a:t>
            </a:r>
            <a:r>
              <a:rPr lang="es-ES" sz="1800" dirty="0"/>
              <a:t> </a:t>
            </a:r>
            <a:r>
              <a:rPr lang="es-ES" sz="1800" dirty="0" err="1"/>
              <a:t>ada</a:t>
            </a:r>
            <a:r>
              <a:rPr lang="es-ES" sz="1800" dirty="0"/>
              <a:t> </a:t>
            </a:r>
            <a:r>
              <a:rPr lang="es-ES" sz="1800" dirty="0" err="1"/>
              <a:t>satu</a:t>
            </a:r>
            <a:r>
              <a:rPr lang="es-ES" sz="1800" dirty="0"/>
              <a:t> </a:t>
            </a:r>
            <a:r>
              <a:rPr lang="es-ES" sz="1800" dirty="0" err="1"/>
              <a:t>nilai</a:t>
            </a:r>
            <a:r>
              <a:rPr lang="es-ES" sz="1800" dirty="0"/>
              <a:t> </a:t>
            </a:r>
            <a:r>
              <a:rPr lang="en-US" sz="1800" dirty="0"/>
              <a:t>β</a:t>
            </a:r>
            <a:r>
              <a:rPr lang="es-ES" sz="1800" dirty="0"/>
              <a:t> yang </a:t>
            </a:r>
            <a:r>
              <a:rPr lang="es-ES" sz="1800" dirty="0" err="1"/>
              <a:t>tidak</a:t>
            </a:r>
            <a:r>
              <a:rPr lang="es-ES" sz="1800" dirty="0"/>
              <a:t> sama </a:t>
            </a:r>
            <a:r>
              <a:rPr lang="es-ES" sz="1800" dirty="0" err="1"/>
              <a:t>dengan</a:t>
            </a:r>
            <a:r>
              <a:rPr lang="es-ES" sz="1800" dirty="0"/>
              <a:t> </a:t>
            </a:r>
            <a:r>
              <a:rPr lang="es-ES" sz="1800" dirty="0" err="1" smtClean="0"/>
              <a:t>nol</a:t>
            </a:r>
            <a:endParaRPr lang="es-ES" sz="1800" dirty="0" smtClean="0"/>
          </a:p>
          <a:p>
            <a:pPr algn="just">
              <a:buNone/>
            </a:pPr>
            <a:endParaRPr lang="en-US" sz="1800" dirty="0"/>
          </a:p>
          <a:p>
            <a:pPr marL="0" indent="0" algn="just">
              <a:buNone/>
            </a:pPr>
            <a:r>
              <a:rPr lang="es-ES" sz="1800" dirty="0" err="1"/>
              <a:t>Perhitungan</a:t>
            </a:r>
            <a:r>
              <a:rPr lang="es-ES" sz="1800" dirty="0"/>
              <a:t> </a:t>
            </a:r>
            <a:r>
              <a:rPr lang="es-ES" sz="1800" dirty="0" err="1"/>
              <a:t>nilai</a:t>
            </a:r>
            <a:r>
              <a:rPr lang="es-ES" sz="1800" dirty="0"/>
              <a:t> F-</a:t>
            </a:r>
            <a:r>
              <a:rPr lang="es-ES" sz="1800" dirty="0" err="1"/>
              <a:t>statistik</a:t>
            </a:r>
            <a:r>
              <a:rPr lang="es-ES" sz="1800" dirty="0"/>
              <a:t>. F-</a:t>
            </a:r>
            <a:r>
              <a:rPr lang="es-ES" sz="1800" dirty="0" err="1"/>
              <a:t>statistik</a:t>
            </a:r>
            <a:r>
              <a:rPr lang="es-ES" sz="1800" dirty="0"/>
              <a:t> </a:t>
            </a:r>
            <a:r>
              <a:rPr lang="es-ES" sz="1800" dirty="0" err="1"/>
              <a:t>ini</a:t>
            </a:r>
            <a:r>
              <a:rPr lang="es-ES" sz="1800" dirty="0"/>
              <a:t> </a:t>
            </a:r>
            <a:r>
              <a:rPr lang="es-ES" sz="1800" dirty="0" err="1"/>
              <a:t>dapat</a:t>
            </a:r>
            <a:r>
              <a:rPr lang="es-ES" sz="1800" dirty="0"/>
              <a:t> </a:t>
            </a:r>
            <a:r>
              <a:rPr lang="es-ES" sz="1800" dirty="0" err="1"/>
              <a:t>diperoleh</a:t>
            </a:r>
            <a:r>
              <a:rPr lang="es-ES" sz="1800" dirty="0"/>
              <a:t> </a:t>
            </a:r>
            <a:r>
              <a:rPr lang="es-ES" sz="1800" dirty="0" err="1"/>
              <a:t>dari</a:t>
            </a:r>
            <a:r>
              <a:rPr lang="es-ES" sz="1800" dirty="0"/>
              <a:t> </a:t>
            </a:r>
            <a:r>
              <a:rPr lang="es-ES" sz="1800" dirty="0" err="1"/>
              <a:t>perhitungan</a:t>
            </a:r>
            <a:r>
              <a:rPr lang="es-ES" sz="1800" dirty="0"/>
              <a:t> </a:t>
            </a:r>
            <a:r>
              <a:rPr lang="es-ES" sz="1800" dirty="0" err="1" smtClean="0"/>
              <a:t>komputer</a:t>
            </a:r>
            <a:r>
              <a:rPr lang="es-ES" sz="1800" dirty="0"/>
              <a:t> </a:t>
            </a:r>
            <a:r>
              <a:rPr lang="es-ES" sz="1800" dirty="0" err="1" smtClean="0"/>
              <a:t>atau</a:t>
            </a:r>
            <a:r>
              <a:rPr lang="es-ES" sz="1800" dirty="0" smtClean="0"/>
              <a:t> </a:t>
            </a:r>
            <a:r>
              <a:rPr lang="es-ES" sz="1800" dirty="0" err="1"/>
              <a:t>dengan</a:t>
            </a:r>
            <a:r>
              <a:rPr lang="es-ES" sz="1800" dirty="0"/>
              <a:t> manual </a:t>
            </a:r>
            <a:r>
              <a:rPr lang="es-ES" sz="1800" dirty="0" err="1"/>
              <a:t>dengan</a:t>
            </a:r>
            <a:r>
              <a:rPr lang="es-ES" sz="1800" dirty="0"/>
              <a:t> </a:t>
            </a:r>
            <a:r>
              <a:rPr lang="es-ES" sz="1800" dirty="0" err="1" smtClean="0"/>
              <a:t>menggunakan</a:t>
            </a:r>
            <a:r>
              <a:rPr lang="es-ES" sz="1800" dirty="0" smtClean="0"/>
              <a:t>.</a:t>
            </a:r>
            <a:r>
              <a:rPr lang="es-ES" sz="1800" dirty="0"/>
              <a:t/>
            </a:r>
            <a:br>
              <a:rPr lang="es-ES" sz="1800" dirty="0"/>
            </a:br>
            <a:endParaRPr lang="en-US" sz="1800" dirty="0"/>
          </a:p>
          <a:p>
            <a:pPr marL="0" lvl="0" indent="0" algn="just">
              <a:buNone/>
            </a:pPr>
            <a:r>
              <a:rPr lang="es-ES" sz="1800" dirty="0" err="1"/>
              <a:t>Bandingkan</a:t>
            </a:r>
            <a:r>
              <a:rPr lang="es-ES" sz="1800" dirty="0"/>
              <a:t> F-</a:t>
            </a:r>
            <a:r>
              <a:rPr lang="es-ES" sz="1800" i="1" dirty="0" err="1"/>
              <a:t>statistic</a:t>
            </a:r>
            <a:r>
              <a:rPr lang="es-ES" sz="1800" i="1" dirty="0"/>
              <a:t> </a:t>
            </a:r>
            <a:r>
              <a:rPr lang="es-ES" sz="1800" dirty="0" err="1"/>
              <a:t>dengan</a:t>
            </a:r>
            <a:r>
              <a:rPr lang="es-ES" sz="1800" dirty="0"/>
              <a:t> F-</a:t>
            </a:r>
            <a:r>
              <a:rPr lang="es-ES" sz="1800" dirty="0" err="1"/>
              <a:t>Tabel</a:t>
            </a:r>
            <a:r>
              <a:rPr lang="es-ES" sz="1800" dirty="0"/>
              <a:t> pada </a:t>
            </a:r>
            <a:r>
              <a:rPr lang="en-US" sz="1800" dirty="0"/>
              <a:t>α</a:t>
            </a:r>
            <a:r>
              <a:rPr lang="es-ES" sz="1800" dirty="0"/>
              <a:t>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bandingkan</a:t>
            </a:r>
            <a:r>
              <a:rPr lang="es-ES" sz="1800" dirty="0"/>
              <a:t> </a:t>
            </a:r>
            <a:r>
              <a:rPr lang="es-ES" sz="1800" dirty="0" err="1"/>
              <a:t>probabilitas</a:t>
            </a:r>
            <a:r>
              <a:rPr lang="es-ES" sz="1800" dirty="0"/>
              <a:t> </a:t>
            </a:r>
            <a:r>
              <a:rPr lang="es-ES" sz="1800" dirty="0" smtClean="0"/>
              <a:t>F </a:t>
            </a:r>
            <a:r>
              <a:rPr lang="es-ES" sz="1800" i="1" dirty="0" err="1" smtClean="0"/>
              <a:t>statistic</a:t>
            </a:r>
            <a:r>
              <a:rPr lang="es-ES" sz="1800" i="1" dirty="0" smtClean="0"/>
              <a:t> </a:t>
            </a:r>
            <a:r>
              <a:rPr lang="es-ES" sz="1800" dirty="0"/>
              <a:t>(</a:t>
            </a:r>
            <a:r>
              <a:rPr lang="es-ES" sz="1800" dirty="0" err="1"/>
              <a:t>prob</a:t>
            </a:r>
            <a:r>
              <a:rPr lang="es-ES" sz="1800" dirty="0"/>
              <a:t>(F-</a:t>
            </a:r>
            <a:r>
              <a:rPr lang="es-ES" sz="1800" i="1" dirty="0" err="1"/>
              <a:t>statistic</a:t>
            </a:r>
            <a:r>
              <a:rPr lang="es-ES" sz="1800" dirty="0"/>
              <a:t>)) </a:t>
            </a:r>
            <a:r>
              <a:rPr lang="es-ES" sz="1800" dirty="0" err="1"/>
              <a:t>dengan</a:t>
            </a:r>
            <a:r>
              <a:rPr lang="es-ES" sz="1800" dirty="0"/>
              <a:t> </a:t>
            </a:r>
            <a:r>
              <a:rPr lang="en-US" sz="1800" dirty="0"/>
              <a:t>α</a:t>
            </a:r>
            <a:r>
              <a:rPr lang="es-ES" sz="1800" dirty="0"/>
              <a:t> ( </a:t>
            </a:r>
            <a:r>
              <a:rPr lang="es-ES" sz="1800" dirty="0" err="1"/>
              <a:t>taraf</a:t>
            </a:r>
            <a:r>
              <a:rPr lang="es-ES" sz="1800" dirty="0"/>
              <a:t> </a:t>
            </a:r>
            <a:r>
              <a:rPr lang="es-ES" sz="1800" dirty="0" err="1"/>
              <a:t>nyata</a:t>
            </a:r>
            <a:r>
              <a:rPr lang="es-ES" sz="1800" dirty="0"/>
              <a:t> 5 %). </a:t>
            </a:r>
            <a:endParaRPr lang="es-ES" sz="1800" dirty="0" smtClean="0"/>
          </a:p>
          <a:p>
            <a:pPr marL="0" lvl="0" indent="0" algn="just">
              <a:buNone/>
            </a:pPr>
            <a:r>
              <a:rPr lang="es-ES" sz="1800" dirty="0" smtClean="0"/>
              <a:t>                                  </a:t>
            </a:r>
            <a:endParaRPr lang="en-US" sz="1800" dirty="0"/>
          </a:p>
          <a:p>
            <a:pPr marL="0" lvl="0" indent="0" algn="just">
              <a:buNone/>
            </a:pPr>
            <a:r>
              <a:rPr lang="es-ES" sz="1800" dirty="0" err="1"/>
              <a:t>Jika</a:t>
            </a:r>
            <a:r>
              <a:rPr lang="es-ES" sz="1800" dirty="0"/>
              <a:t> F-</a:t>
            </a:r>
            <a:r>
              <a:rPr lang="es-ES" sz="1800" i="1" dirty="0" err="1"/>
              <a:t>statistic</a:t>
            </a:r>
            <a:r>
              <a:rPr lang="es-ES" sz="1800" i="1" dirty="0"/>
              <a:t> </a:t>
            </a:r>
            <a:r>
              <a:rPr lang="es-ES" sz="1800" dirty="0"/>
              <a:t>&gt; F-</a:t>
            </a:r>
            <a:r>
              <a:rPr lang="es-ES" sz="1800" dirty="0" err="1"/>
              <a:t>tabel</a:t>
            </a:r>
            <a:r>
              <a:rPr lang="es-ES" sz="1800" dirty="0"/>
              <a:t> pada </a:t>
            </a:r>
            <a:r>
              <a:rPr lang="en-US" sz="1800" dirty="0"/>
              <a:t>α</a:t>
            </a:r>
            <a:r>
              <a:rPr lang="es-ES" sz="1800" dirty="0"/>
              <a:t>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prob</a:t>
            </a:r>
            <a:r>
              <a:rPr lang="es-ES" sz="1800" dirty="0"/>
              <a:t> (F-</a:t>
            </a:r>
            <a:r>
              <a:rPr lang="es-ES" sz="1800" i="1" dirty="0" err="1"/>
              <a:t>statistic</a:t>
            </a:r>
            <a:r>
              <a:rPr lang="es-ES" sz="1800" dirty="0"/>
              <a:t>) &lt; </a:t>
            </a:r>
            <a:r>
              <a:rPr lang="en-US" sz="1800" dirty="0"/>
              <a:t>α</a:t>
            </a:r>
            <a:r>
              <a:rPr lang="es-ES" sz="1800" dirty="0"/>
              <a:t> (0.05), </a:t>
            </a:r>
            <a:r>
              <a:rPr lang="es-ES" sz="1800" dirty="0" err="1"/>
              <a:t>maka</a:t>
            </a:r>
            <a:r>
              <a:rPr lang="es-ES" sz="1800" dirty="0"/>
              <a:t> </a:t>
            </a:r>
            <a:r>
              <a:rPr lang="es-ES" sz="1800" dirty="0" err="1"/>
              <a:t>terima</a:t>
            </a:r>
            <a:r>
              <a:rPr lang="es-ES" sz="1800" dirty="0"/>
              <a:t> H</a:t>
            </a:r>
            <a:r>
              <a:rPr lang="es-ES" sz="1800" baseline="-25000" dirty="0"/>
              <a:t>1</a:t>
            </a:r>
            <a:r>
              <a:rPr lang="es-ES" sz="1800" dirty="0"/>
              <a:t>. </a:t>
            </a:r>
            <a:endParaRPr lang="id-ID" sz="1800" dirty="0" smtClean="0"/>
          </a:p>
          <a:p>
            <a:pPr marL="0" lvl="0" indent="0" algn="just">
              <a:buNone/>
            </a:pPr>
            <a:r>
              <a:rPr lang="es-ES" sz="1800" dirty="0" err="1" smtClean="0"/>
              <a:t>Artinya</a:t>
            </a:r>
            <a:r>
              <a:rPr lang="es-ES" sz="1800" dirty="0"/>
              <a:t>, </a:t>
            </a:r>
            <a:r>
              <a:rPr lang="es-ES" sz="1800" dirty="0" err="1"/>
              <a:t>variabel-variabel</a:t>
            </a:r>
            <a:r>
              <a:rPr lang="es-ES" sz="1800" dirty="0"/>
              <a:t> independen secara </a:t>
            </a:r>
            <a:r>
              <a:rPr lang="es-ES" sz="1800" dirty="0" err="1"/>
              <a:t>bersama</a:t>
            </a:r>
            <a:r>
              <a:rPr lang="es-ES" sz="1800" dirty="0"/>
              <a:t>-sama </a:t>
            </a:r>
            <a:r>
              <a:rPr lang="es-ES" sz="1800" dirty="0" err="1"/>
              <a:t>berpengaruh</a:t>
            </a:r>
            <a:r>
              <a:rPr lang="es-ES" sz="1800" dirty="0"/>
              <a:t> </a:t>
            </a:r>
            <a:r>
              <a:rPr lang="es-ES" sz="1800" dirty="0" err="1"/>
              <a:t>signifikan</a:t>
            </a:r>
            <a:r>
              <a:rPr lang="es-ES" sz="1800" dirty="0"/>
              <a:t> </a:t>
            </a:r>
            <a:r>
              <a:rPr lang="es-ES" sz="1800" dirty="0" err="1"/>
              <a:t>terhadap</a:t>
            </a:r>
            <a:r>
              <a:rPr lang="es-ES" sz="1800" dirty="0"/>
              <a:t> </a:t>
            </a:r>
            <a:r>
              <a:rPr lang="es-ES" sz="1800" dirty="0" err="1"/>
              <a:t>variabel</a:t>
            </a:r>
            <a:r>
              <a:rPr lang="es-ES" sz="1800" dirty="0"/>
              <a:t> </a:t>
            </a:r>
            <a:r>
              <a:rPr lang="es-ES" sz="1800" dirty="0" err="1"/>
              <a:t>dependennya</a:t>
            </a:r>
            <a:r>
              <a:rPr lang="es-ES" sz="1800" dirty="0"/>
              <a:t>.</a:t>
            </a:r>
            <a:endParaRPr lang="en-US" sz="1800" dirty="0"/>
          </a:p>
          <a:p>
            <a:pPr algn="just"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629400" cy="1143000"/>
          </a:xfrm>
        </p:spPr>
        <p:txBody>
          <a:bodyPr/>
          <a:lstStyle/>
          <a:p>
            <a:r>
              <a:rPr lang="es-ES" b="1" i="1" dirty="0" err="1"/>
              <a:t>Uji</a:t>
            </a:r>
            <a:r>
              <a:rPr lang="es-ES" b="1" i="1" dirty="0"/>
              <a:t>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76962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 dirty="0" err="1"/>
              <a:t>Uji</a:t>
            </a:r>
            <a:r>
              <a:rPr lang="es-ES" sz="1800" dirty="0"/>
              <a:t> t </a:t>
            </a:r>
            <a:r>
              <a:rPr lang="es-ES" sz="1800" dirty="0" err="1"/>
              <a:t>dalam</a:t>
            </a:r>
            <a:r>
              <a:rPr lang="es-ES" sz="1800" dirty="0"/>
              <a:t> </a:t>
            </a:r>
            <a:r>
              <a:rPr lang="es-ES" sz="1800" dirty="0" err="1"/>
              <a:t>beberapa</a:t>
            </a:r>
            <a:r>
              <a:rPr lang="es-ES" sz="1800" dirty="0"/>
              <a:t> </a:t>
            </a:r>
            <a:r>
              <a:rPr lang="es-ES" sz="1800" dirty="0" err="1"/>
              <a:t>buku</a:t>
            </a:r>
            <a:r>
              <a:rPr lang="es-ES" sz="1800" dirty="0"/>
              <a:t> </a:t>
            </a:r>
            <a:r>
              <a:rPr lang="es-ES" sz="1800" dirty="0" err="1"/>
              <a:t>disebut</a:t>
            </a:r>
            <a:r>
              <a:rPr lang="es-ES" sz="1800" dirty="0"/>
              <a:t> </a:t>
            </a:r>
            <a:r>
              <a:rPr lang="es-ES" sz="1800" dirty="0" err="1"/>
              <a:t>sebagai</a:t>
            </a:r>
            <a:r>
              <a:rPr lang="es-ES" sz="1800" dirty="0"/>
              <a:t> </a:t>
            </a:r>
            <a:r>
              <a:rPr lang="es-ES" sz="1800" dirty="0" err="1"/>
              <a:t>uji</a:t>
            </a:r>
            <a:r>
              <a:rPr lang="es-ES" sz="1800" dirty="0"/>
              <a:t> </a:t>
            </a:r>
            <a:r>
              <a:rPr lang="es-ES" sz="1800" dirty="0" err="1"/>
              <a:t>statistik</a:t>
            </a:r>
            <a:r>
              <a:rPr lang="es-ES" sz="1800" dirty="0"/>
              <a:t> </a:t>
            </a:r>
            <a:r>
              <a:rPr lang="es-ES" sz="1800" dirty="0" err="1"/>
              <a:t>parsial</a:t>
            </a:r>
            <a:r>
              <a:rPr lang="es-ES" sz="1800" dirty="0"/>
              <a:t>. </a:t>
            </a:r>
            <a:r>
              <a:rPr lang="es-ES" sz="1800" dirty="0" err="1"/>
              <a:t>Uji</a:t>
            </a:r>
            <a:r>
              <a:rPr lang="es-ES" sz="1800" dirty="0"/>
              <a:t> </a:t>
            </a:r>
            <a:r>
              <a:rPr lang="es-ES" sz="1800" dirty="0" err="1"/>
              <a:t>ini</a:t>
            </a:r>
            <a:r>
              <a:rPr lang="es-ES" sz="1800" dirty="0"/>
              <a:t> </a:t>
            </a:r>
            <a:r>
              <a:rPr lang="es-ES" sz="1800" dirty="0" err="1"/>
              <a:t>dilakukan</a:t>
            </a:r>
            <a:r>
              <a:rPr lang="es-ES" sz="1800" dirty="0"/>
              <a:t> </a:t>
            </a:r>
            <a:r>
              <a:rPr lang="es-ES" sz="1800" dirty="0" err="1"/>
              <a:t>untuk</a:t>
            </a:r>
            <a:r>
              <a:rPr lang="es-ES" sz="1800" dirty="0"/>
              <a:t> </a:t>
            </a:r>
            <a:r>
              <a:rPr lang="es-ES" sz="1800" dirty="0" err="1"/>
              <a:t>mengetahui</a:t>
            </a:r>
            <a:r>
              <a:rPr lang="es-ES" sz="1800" dirty="0"/>
              <a:t> </a:t>
            </a:r>
            <a:r>
              <a:rPr lang="es-ES" sz="1800" dirty="0" err="1"/>
              <a:t>apakah</a:t>
            </a:r>
            <a:r>
              <a:rPr lang="es-ES" sz="1800" dirty="0"/>
              <a:t> </a:t>
            </a:r>
            <a:r>
              <a:rPr lang="es-ES" sz="1800" dirty="0" err="1"/>
              <a:t>masing-masing</a:t>
            </a:r>
            <a:r>
              <a:rPr lang="es-ES" sz="1800" dirty="0"/>
              <a:t> </a:t>
            </a:r>
            <a:r>
              <a:rPr lang="es-ES" sz="1800" dirty="0" err="1"/>
              <a:t>parameter</a:t>
            </a:r>
            <a:r>
              <a:rPr lang="es-ES" sz="1800" dirty="0"/>
              <a:t> bebas yang </a:t>
            </a:r>
            <a:r>
              <a:rPr lang="es-ES" sz="1800" dirty="0" err="1"/>
              <a:t>dipakai</a:t>
            </a:r>
            <a:r>
              <a:rPr lang="es-ES" sz="1800" dirty="0"/>
              <a:t> </a:t>
            </a:r>
            <a:r>
              <a:rPr lang="es-ES" sz="1800" dirty="0" err="1"/>
              <a:t>berpengaruh</a:t>
            </a:r>
            <a:r>
              <a:rPr lang="es-ES" sz="1800" dirty="0"/>
              <a:t> </a:t>
            </a:r>
            <a:r>
              <a:rPr lang="es-ES" sz="1800" dirty="0" err="1"/>
              <a:t>nyata</a:t>
            </a:r>
            <a:r>
              <a:rPr lang="es-ES" sz="1800" dirty="0"/>
              <a:t>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tidak</a:t>
            </a:r>
            <a:r>
              <a:rPr lang="es-ES" sz="1800" dirty="0"/>
              <a:t> </a:t>
            </a:r>
            <a:r>
              <a:rPr lang="es-ES" sz="1800" dirty="0" err="1"/>
              <a:t>terhadap</a:t>
            </a:r>
            <a:r>
              <a:rPr lang="es-ES" sz="1800" dirty="0"/>
              <a:t> </a:t>
            </a:r>
            <a:r>
              <a:rPr lang="es-ES" sz="1800" dirty="0" err="1"/>
              <a:t>parameter</a:t>
            </a:r>
            <a:r>
              <a:rPr lang="es-ES" sz="1800" dirty="0"/>
              <a:t> </a:t>
            </a:r>
            <a:r>
              <a:rPr lang="es-ES" sz="1800" dirty="0" err="1"/>
              <a:t>tidak</a:t>
            </a:r>
            <a:r>
              <a:rPr lang="es-ES" sz="1800" dirty="0"/>
              <a:t> bebas. </a:t>
            </a:r>
            <a:endParaRPr lang="id-ID" sz="1800" dirty="0" smtClean="0"/>
          </a:p>
          <a:p>
            <a:pPr mar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s-ES" sz="1800" dirty="0" err="1"/>
              <a:t>Perumusan</a:t>
            </a:r>
            <a:r>
              <a:rPr lang="es-ES" sz="1800" dirty="0"/>
              <a:t> </a:t>
            </a:r>
            <a:r>
              <a:rPr lang="es-ES" sz="1800" dirty="0" err="1"/>
              <a:t>hipotesis</a:t>
            </a:r>
            <a:endParaRPr lang="en-US" sz="1800" dirty="0"/>
          </a:p>
          <a:p>
            <a:pPr marL="0" indent="0">
              <a:buNone/>
            </a:pPr>
            <a:r>
              <a:rPr lang="es-ES" sz="1800" dirty="0" smtClean="0"/>
              <a:t>H</a:t>
            </a:r>
            <a:r>
              <a:rPr lang="es-ES" sz="1800" baseline="-25000" dirty="0" smtClean="0"/>
              <a:t>0</a:t>
            </a:r>
            <a:r>
              <a:rPr lang="es-ES" sz="1800" dirty="0" smtClean="0"/>
              <a:t> </a:t>
            </a:r>
            <a:r>
              <a:rPr lang="es-ES" sz="1800" dirty="0"/>
              <a:t>: </a:t>
            </a:r>
            <a:r>
              <a:rPr lang="en-US" sz="1800" dirty="0"/>
              <a:t>β</a:t>
            </a:r>
            <a:r>
              <a:rPr lang="es-ES" sz="1800" dirty="0"/>
              <a:t> =  </a:t>
            </a:r>
            <a:r>
              <a:rPr lang="en-US" sz="1800" dirty="0"/>
              <a:t>β</a:t>
            </a:r>
            <a:r>
              <a:rPr lang="es-ES" sz="1800" baseline="-25000" dirty="0"/>
              <a:t>0</a:t>
            </a:r>
            <a:r>
              <a:rPr lang="es-ES" sz="1800" dirty="0"/>
              <a:t> 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variabel</a:t>
            </a:r>
            <a:r>
              <a:rPr lang="es-ES" sz="1800" dirty="0"/>
              <a:t> bebas (Xi) </a:t>
            </a:r>
            <a:r>
              <a:rPr lang="es-ES" sz="1800" dirty="0" err="1"/>
              <a:t>tidak</a:t>
            </a:r>
            <a:r>
              <a:rPr lang="es-ES" sz="1800" dirty="0"/>
              <a:t> </a:t>
            </a:r>
            <a:r>
              <a:rPr lang="es-ES" sz="1800" dirty="0" err="1"/>
              <a:t>berpengaruh</a:t>
            </a:r>
            <a:r>
              <a:rPr lang="es-ES" sz="1800" dirty="0"/>
              <a:t> </a:t>
            </a:r>
            <a:r>
              <a:rPr lang="es-ES" sz="1800" dirty="0" err="1"/>
              <a:t>nyata</a:t>
            </a:r>
            <a:r>
              <a:rPr lang="es-ES" sz="1800" dirty="0"/>
              <a:t> </a:t>
            </a:r>
            <a:r>
              <a:rPr lang="es-ES" sz="1800" dirty="0" err="1"/>
              <a:t>terhadap</a:t>
            </a:r>
            <a:r>
              <a:rPr lang="es-ES" sz="1800" dirty="0"/>
              <a:t> </a:t>
            </a:r>
            <a:r>
              <a:rPr lang="es-ES" sz="1800" dirty="0" smtClean="0"/>
              <a:t>	</a:t>
            </a:r>
            <a:r>
              <a:rPr lang="es-ES" sz="1800" dirty="0" err="1" smtClean="0"/>
              <a:t>variabel</a:t>
            </a:r>
            <a:r>
              <a:rPr lang="es-ES" sz="1800" dirty="0" smtClean="0"/>
              <a:t> </a:t>
            </a:r>
            <a:r>
              <a:rPr lang="es-ES" sz="1800" dirty="0" err="1"/>
              <a:t>tidak</a:t>
            </a:r>
            <a:r>
              <a:rPr lang="es-ES" sz="1800" dirty="0"/>
              <a:t> </a:t>
            </a:r>
            <a:r>
              <a:rPr lang="es-ES" sz="1800" dirty="0" smtClean="0"/>
              <a:t>bebas </a:t>
            </a:r>
            <a:r>
              <a:rPr lang="es-ES" sz="1800" dirty="0"/>
              <a:t>(</a:t>
            </a:r>
            <a:r>
              <a:rPr lang="es-ES" sz="1800" dirty="0" err="1"/>
              <a:t>Yi</a:t>
            </a:r>
            <a:r>
              <a:rPr lang="es-ES" sz="1800" dirty="0"/>
              <a:t>)</a:t>
            </a:r>
            <a:endParaRPr lang="en-US" sz="1800" dirty="0"/>
          </a:p>
          <a:p>
            <a:pPr marL="0" indent="0">
              <a:buNone/>
            </a:pPr>
            <a:r>
              <a:rPr lang="es-ES" sz="1800" dirty="0" smtClean="0"/>
              <a:t>H</a:t>
            </a:r>
            <a:r>
              <a:rPr lang="es-ES" sz="1800" baseline="-25000" dirty="0" smtClean="0"/>
              <a:t>1</a:t>
            </a:r>
            <a:r>
              <a:rPr lang="es-ES" sz="1800" dirty="0" smtClean="0"/>
              <a:t> </a:t>
            </a:r>
            <a:r>
              <a:rPr lang="es-ES" sz="1800" dirty="0"/>
              <a:t>: </a:t>
            </a:r>
            <a:r>
              <a:rPr lang="en-US" sz="1800" dirty="0"/>
              <a:t>β </a:t>
            </a:r>
            <a:r>
              <a:rPr lang="en-US" sz="1800" dirty="0" err="1"/>
              <a:t>β</a:t>
            </a:r>
            <a:r>
              <a:rPr lang="es-ES" sz="1800" baseline="-25000" dirty="0"/>
              <a:t>0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variabel</a:t>
            </a:r>
            <a:r>
              <a:rPr lang="es-ES" sz="1800" dirty="0"/>
              <a:t> bebas (Xi) </a:t>
            </a:r>
            <a:r>
              <a:rPr lang="es-ES" sz="1800" dirty="0" err="1"/>
              <a:t>berpengaruh</a:t>
            </a:r>
            <a:r>
              <a:rPr lang="es-ES" sz="1800" dirty="0"/>
              <a:t> </a:t>
            </a:r>
            <a:r>
              <a:rPr lang="es-ES" sz="1800" dirty="0" err="1"/>
              <a:t>nyata</a:t>
            </a:r>
            <a:r>
              <a:rPr lang="es-ES" sz="1800" dirty="0"/>
              <a:t> </a:t>
            </a:r>
            <a:r>
              <a:rPr lang="es-ES" sz="1800" dirty="0" err="1"/>
              <a:t>terhadap</a:t>
            </a:r>
            <a:r>
              <a:rPr lang="es-ES" sz="1800" dirty="0"/>
              <a:t> </a:t>
            </a:r>
            <a:r>
              <a:rPr lang="es-ES" sz="1800" dirty="0" err="1"/>
              <a:t>variabel</a:t>
            </a:r>
            <a:r>
              <a:rPr lang="es-ES" sz="1800" dirty="0"/>
              <a:t> </a:t>
            </a:r>
            <a:r>
              <a:rPr lang="es-ES" sz="1800" dirty="0" smtClean="0"/>
              <a:t>	</a:t>
            </a:r>
            <a:r>
              <a:rPr lang="es-ES" sz="1800" dirty="0" err="1" smtClean="0"/>
              <a:t>tidak</a:t>
            </a:r>
            <a:r>
              <a:rPr lang="es-ES" sz="1800" dirty="0" smtClean="0"/>
              <a:t> </a:t>
            </a:r>
            <a:r>
              <a:rPr lang="es-ES" sz="1800" dirty="0"/>
              <a:t>bebas </a:t>
            </a:r>
            <a:r>
              <a:rPr lang="es-ES" sz="1800" dirty="0" smtClean="0"/>
              <a:t>		(</a:t>
            </a:r>
            <a:r>
              <a:rPr lang="es-ES" sz="1800" dirty="0" err="1"/>
              <a:t>Yi</a:t>
            </a:r>
            <a:r>
              <a:rPr lang="es-ES" sz="1800" dirty="0" smtClean="0"/>
              <a:t>)</a:t>
            </a:r>
            <a:endParaRPr lang="en-US" sz="1800" dirty="0"/>
          </a:p>
          <a:p>
            <a:pPr marL="0" lvl="0" indent="0">
              <a:buNone/>
            </a:pPr>
            <a:r>
              <a:rPr lang="es-ES" sz="1800" dirty="0" err="1"/>
              <a:t>Perhitungan</a:t>
            </a:r>
            <a:r>
              <a:rPr lang="es-ES" sz="1800" dirty="0"/>
              <a:t> </a:t>
            </a:r>
            <a:r>
              <a:rPr lang="es-ES" sz="1800" dirty="0" err="1"/>
              <a:t>nilai</a:t>
            </a:r>
            <a:r>
              <a:rPr lang="es-ES" sz="1800" dirty="0"/>
              <a:t> t-</a:t>
            </a:r>
            <a:r>
              <a:rPr lang="es-ES" sz="1800" dirty="0" err="1"/>
              <a:t>statistik</a:t>
            </a:r>
            <a:r>
              <a:rPr lang="es-ES" sz="1800" dirty="0"/>
              <a:t>. T-</a:t>
            </a:r>
            <a:r>
              <a:rPr lang="es-ES" sz="1800" dirty="0" err="1"/>
              <a:t>statistik</a:t>
            </a:r>
            <a:r>
              <a:rPr lang="es-ES" sz="1800" dirty="0"/>
              <a:t> </a:t>
            </a:r>
            <a:r>
              <a:rPr lang="es-ES" sz="1800" dirty="0" err="1"/>
              <a:t>ini</a:t>
            </a:r>
            <a:r>
              <a:rPr lang="es-ES" sz="1800" dirty="0"/>
              <a:t> </a:t>
            </a:r>
            <a:r>
              <a:rPr lang="es-ES" sz="1800" dirty="0" err="1"/>
              <a:t>dapat</a:t>
            </a:r>
            <a:r>
              <a:rPr lang="es-ES" sz="1800" dirty="0"/>
              <a:t> </a:t>
            </a:r>
            <a:r>
              <a:rPr lang="es-ES" sz="1800" dirty="0" err="1"/>
              <a:t>diperoleh</a:t>
            </a:r>
            <a:r>
              <a:rPr lang="es-ES" sz="1800" dirty="0"/>
              <a:t> </a:t>
            </a:r>
            <a:r>
              <a:rPr lang="es-ES" sz="1800" dirty="0" err="1"/>
              <a:t>dari</a:t>
            </a:r>
            <a:r>
              <a:rPr lang="es-ES" sz="1800" dirty="0"/>
              <a:t> </a:t>
            </a:r>
            <a:r>
              <a:rPr lang="es-ES" sz="1800" dirty="0" err="1"/>
              <a:t>perhitungan</a:t>
            </a:r>
            <a:r>
              <a:rPr lang="es-ES" sz="1800" dirty="0"/>
              <a:t> </a:t>
            </a:r>
            <a:r>
              <a:rPr lang="es-ES" sz="1800" dirty="0" err="1"/>
              <a:t>komputer</a:t>
            </a:r>
            <a:r>
              <a:rPr lang="es-ES" sz="1800" dirty="0"/>
              <a:t>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dengan</a:t>
            </a:r>
            <a:r>
              <a:rPr lang="es-ES" sz="1800" dirty="0"/>
              <a:t> </a:t>
            </a:r>
            <a:r>
              <a:rPr lang="es-ES" sz="1800" dirty="0" err="1"/>
              <a:t>menggunakan</a:t>
            </a:r>
            <a:r>
              <a:rPr lang="es-ES" sz="1800" dirty="0"/>
              <a:t> cara </a:t>
            </a:r>
            <a:r>
              <a:rPr lang="es-ES" sz="1800" dirty="0" smtClean="0"/>
              <a:t>manual</a:t>
            </a:r>
            <a:endParaRPr lang="en-US" sz="1800" dirty="0"/>
          </a:p>
          <a:p>
            <a:pPr marL="0" lvl="0" indent="0">
              <a:buNone/>
            </a:pPr>
            <a:r>
              <a:rPr lang="en-US" sz="1800" dirty="0" err="1"/>
              <a:t>Bandingkan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t-</a:t>
            </a:r>
            <a:r>
              <a:rPr lang="en-US" sz="1800" dirty="0" err="1"/>
              <a:t>tabel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nilai</a:t>
            </a:r>
            <a:r>
              <a:rPr lang="en-US" sz="1800" dirty="0"/>
              <a:t> t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df</a:t>
            </a:r>
            <a:r>
              <a:rPr lang="en-US" sz="1800" dirty="0"/>
              <a:t> n – k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taraf</a:t>
            </a:r>
            <a:r>
              <a:rPr lang="en-US" sz="1800" dirty="0"/>
              <a:t> </a:t>
            </a:r>
            <a:r>
              <a:rPr lang="en-US" sz="1800" dirty="0" err="1"/>
              <a:t>nyata</a:t>
            </a:r>
            <a:r>
              <a:rPr lang="en-US" sz="1800" dirty="0"/>
              <a:t> α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i="1" dirty="0"/>
              <a:t>one-tailed test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α/2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i="1" dirty="0"/>
              <a:t>two-tailed test</a:t>
            </a:r>
            <a:r>
              <a:rPr lang="en-US" sz="1800" dirty="0"/>
              <a:t>. </a:t>
            </a:r>
            <a:endParaRPr lang="id-ID" sz="1800" dirty="0" smtClean="0"/>
          </a:p>
          <a:p>
            <a:pPr marL="0" lv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Tolak</a:t>
            </a:r>
            <a:r>
              <a:rPr lang="en-US" sz="1800" dirty="0" smtClean="0"/>
              <a:t> </a:t>
            </a:r>
            <a:r>
              <a:rPr lang="en-US" sz="1800" dirty="0"/>
              <a:t>H</a:t>
            </a:r>
            <a:r>
              <a:rPr lang="en-US" sz="1800" baseline="-25000" dirty="0"/>
              <a:t>0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disimpulkan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koefisien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signifikan</a:t>
            </a:r>
            <a:r>
              <a:rPr lang="en-US" sz="1800" dirty="0"/>
              <a:t> </a:t>
            </a:r>
            <a:r>
              <a:rPr lang="en-US" sz="1800" dirty="0" err="1"/>
              <a:t>jika</a:t>
            </a:r>
            <a:r>
              <a:rPr lang="en-US" sz="1800" dirty="0"/>
              <a:t> p-</a:t>
            </a:r>
            <a:r>
              <a:rPr lang="en-US" sz="1800" i="1" dirty="0"/>
              <a:t>value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kecil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taraf</a:t>
            </a:r>
            <a:r>
              <a:rPr lang="en-US" sz="1800" dirty="0"/>
              <a:t> </a:t>
            </a:r>
            <a:r>
              <a:rPr lang="en-US" sz="1800" dirty="0" err="1"/>
              <a:t>nyata</a:t>
            </a:r>
            <a:r>
              <a:rPr lang="en-US" sz="1800" dirty="0"/>
              <a:t> α (</a:t>
            </a:r>
            <a:r>
              <a:rPr lang="en-US" sz="1800" i="1" dirty="0"/>
              <a:t>one tailed t-test) </a:t>
            </a:r>
            <a:r>
              <a:rPr lang="en-US" sz="1800" dirty="0" err="1"/>
              <a:t>atau</a:t>
            </a:r>
            <a:r>
              <a:rPr lang="en-US" sz="1800" dirty="0"/>
              <a:t> α/2 (</a:t>
            </a:r>
            <a:r>
              <a:rPr lang="en-US" sz="1800" i="1" dirty="0"/>
              <a:t>two tailed t-test</a:t>
            </a:r>
            <a:r>
              <a:rPr lang="en-US" sz="1800" dirty="0"/>
              <a:t>). </a:t>
            </a:r>
            <a:r>
              <a:rPr lang="en-US" sz="1800" dirty="0" err="1"/>
              <a:t>Taraf</a:t>
            </a:r>
            <a:r>
              <a:rPr lang="en-US" sz="1800" dirty="0"/>
              <a:t> </a:t>
            </a:r>
            <a:r>
              <a:rPr lang="en-US" sz="1800" dirty="0" err="1"/>
              <a:t>nyata</a:t>
            </a:r>
            <a:r>
              <a:rPr lang="en-US" sz="1800" dirty="0"/>
              <a:t> yang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lima </a:t>
            </a:r>
            <a:r>
              <a:rPr lang="en-US" sz="1800" dirty="0" err="1"/>
              <a:t>persen</a:t>
            </a:r>
            <a:r>
              <a:rPr lang="en-US" sz="1800" dirty="0"/>
              <a:t>     (5 %).</a:t>
            </a:r>
          </a:p>
          <a:p>
            <a:pPr marL="0" indent="0"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nb-NO" b="1" dirty="0"/>
              <a:t>Uji Statistik R</a:t>
            </a:r>
            <a:r>
              <a:rPr lang="nb-NO" b="1" baseline="30000" dirty="0"/>
              <a:t>2</a:t>
            </a:r>
            <a:r>
              <a:rPr lang="nb-NO" b="1" dirty="0"/>
              <a:t> </a:t>
            </a:r>
            <a:r>
              <a:rPr lang="id-ID" b="1" dirty="0" smtClean="0"/>
              <a:t/>
            </a:r>
            <a:br>
              <a:rPr lang="id-ID" b="1" dirty="0" smtClean="0"/>
            </a:br>
            <a:r>
              <a:rPr lang="nb-NO" b="1" dirty="0" smtClean="0"/>
              <a:t>(</a:t>
            </a:r>
            <a:r>
              <a:rPr lang="nb-NO" b="1" dirty="0"/>
              <a:t>Koefisien Determinasi)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315200" cy="5715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dirty="0" err="1" smtClean="0"/>
              <a:t>Nilai</a:t>
            </a:r>
            <a:r>
              <a:rPr lang="en-US" sz="4200" dirty="0" smtClean="0"/>
              <a:t> R2 </a:t>
            </a:r>
            <a:r>
              <a:rPr lang="en-US" sz="4200" dirty="0" err="1" smtClean="0"/>
              <a:t>menunjukan</a:t>
            </a:r>
            <a:r>
              <a:rPr lang="en-US" sz="4200" dirty="0" smtClean="0"/>
              <a:t> </a:t>
            </a:r>
            <a:r>
              <a:rPr lang="en-US" sz="4200" dirty="0" err="1" smtClean="0"/>
              <a:t>persentase</a:t>
            </a:r>
            <a:r>
              <a:rPr lang="en-US" sz="4200" dirty="0" smtClean="0"/>
              <a:t> </a:t>
            </a:r>
            <a:r>
              <a:rPr lang="en-US" sz="4200" dirty="0" err="1" smtClean="0"/>
              <a:t>variabel</a:t>
            </a:r>
            <a:r>
              <a:rPr lang="en-US" sz="4200" dirty="0" smtClean="0"/>
              <a:t> </a:t>
            </a:r>
            <a:r>
              <a:rPr lang="en-US" sz="4200" dirty="0" err="1" smtClean="0"/>
              <a:t>tak</a:t>
            </a:r>
            <a:r>
              <a:rPr lang="en-US" sz="4200" dirty="0" smtClean="0"/>
              <a:t> </a:t>
            </a:r>
            <a:r>
              <a:rPr lang="en-US" sz="4200" dirty="0" err="1" smtClean="0"/>
              <a:t>bebas</a:t>
            </a:r>
            <a:r>
              <a:rPr lang="en-US" sz="4200" dirty="0" smtClean="0"/>
              <a:t> </a:t>
            </a:r>
            <a:r>
              <a:rPr lang="en-US" sz="4200" dirty="0" err="1" smtClean="0"/>
              <a:t>dapat</a:t>
            </a:r>
            <a:r>
              <a:rPr lang="en-US" sz="4200" dirty="0" smtClean="0"/>
              <a:t> </a:t>
            </a:r>
            <a:r>
              <a:rPr lang="en-US" sz="4200" dirty="0" err="1" smtClean="0"/>
              <a:t>dijelaskan</a:t>
            </a:r>
            <a:r>
              <a:rPr lang="en-US" sz="4200" dirty="0" smtClean="0"/>
              <a:t> </a:t>
            </a:r>
            <a:r>
              <a:rPr lang="en-US" sz="4200" dirty="0" err="1" smtClean="0"/>
              <a:t>oleh</a:t>
            </a:r>
            <a:r>
              <a:rPr lang="en-US" sz="4200" dirty="0" smtClean="0"/>
              <a:t> </a:t>
            </a:r>
            <a:r>
              <a:rPr lang="en-US" sz="4200" dirty="0" err="1" smtClean="0"/>
              <a:t>variabel</a:t>
            </a:r>
            <a:r>
              <a:rPr lang="en-US" sz="4200" dirty="0" smtClean="0"/>
              <a:t> </a:t>
            </a:r>
            <a:r>
              <a:rPr lang="en-US" sz="4200" dirty="0" err="1" smtClean="0"/>
              <a:t>bebas</a:t>
            </a:r>
            <a:r>
              <a:rPr lang="en-US" sz="4200" dirty="0" smtClean="0"/>
              <a:t>. </a:t>
            </a:r>
            <a:r>
              <a:rPr lang="en-US" sz="4200" dirty="0" err="1" smtClean="0"/>
              <a:t>Semakin</a:t>
            </a:r>
            <a:r>
              <a:rPr lang="en-US" sz="4200" dirty="0" smtClean="0"/>
              <a:t> </a:t>
            </a:r>
            <a:r>
              <a:rPr lang="en-US" sz="4200" dirty="0" err="1" smtClean="0"/>
              <a:t>tinggi</a:t>
            </a:r>
            <a:r>
              <a:rPr lang="en-US" sz="4200" dirty="0" smtClean="0"/>
              <a:t> </a:t>
            </a:r>
            <a:r>
              <a:rPr lang="en-US" sz="4200" dirty="0" err="1" smtClean="0"/>
              <a:t>nilai</a:t>
            </a:r>
            <a:r>
              <a:rPr lang="en-US" sz="4200" dirty="0" smtClean="0"/>
              <a:t> R2 </a:t>
            </a:r>
            <a:r>
              <a:rPr lang="en-US" sz="4200" dirty="0" err="1" smtClean="0"/>
              <a:t>maka</a:t>
            </a:r>
            <a:r>
              <a:rPr lang="en-US" sz="4200" dirty="0" smtClean="0"/>
              <a:t> </a:t>
            </a:r>
            <a:r>
              <a:rPr lang="en-US" sz="4200" dirty="0" err="1" smtClean="0"/>
              <a:t>semakin</a:t>
            </a:r>
            <a:r>
              <a:rPr lang="en-US" sz="4200" dirty="0" smtClean="0"/>
              <a:t> </a:t>
            </a:r>
            <a:r>
              <a:rPr lang="en-US" sz="4200" dirty="0" err="1" smtClean="0"/>
              <a:t>baik</a:t>
            </a:r>
            <a:r>
              <a:rPr lang="en-US" sz="4200" dirty="0" smtClean="0"/>
              <a:t> model </a:t>
            </a:r>
            <a:r>
              <a:rPr lang="en-US" sz="4200" dirty="0" err="1" smtClean="0"/>
              <a:t>karena</a:t>
            </a:r>
            <a:r>
              <a:rPr lang="en-US" sz="4200" dirty="0" smtClean="0"/>
              <a:t> </a:t>
            </a:r>
            <a:r>
              <a:rPr lang="en-US" sz="4200" dirty="0" err="1" smtClean="0"/>
              <a:t>semakin</a:t>
            </a:r>
            <a:r>
              <a:rPr lang="en-US" sz="4200" dirty="0" smtClean="0"/>
              <a:t> </a:t>
            </a:r>
            <a:r>
              <a:rPr lang="en-US" sz="4200" dirty="0" err="1" smtClean="0"/>
              <a:t>besar</a:t>
            </a:r>
            <a:r>
              <a:rPr lang="en-US" sz="4200" dirty="0" smtClean="0"/>
              <a:t> </a:t>
            </a:r>
            <a:r>
              <a:rPr lang="en-US" sz="4200" dirty="0" err="1" smtClean="0"/>
              <a:t>keragaman</a:t>
            </a:r>
            <a:r>
              <a:rPr lang="en-US" sz="4200" dirty="0" smtClean="0"/>
              <a:t> </a:t>
            </a:r>
            <a:r>
              <a:rPr lang="en-US" sz="4200" dirty="0" err="1" smtClean="0"/>
              <a:t>peubah</a:t>
            </a:r>
            <a:r>
              <a:rPr lang="en-US" sz="4200" dirty="0" smtClean="0"/>
              <a:t> </a:t>
            </a:r>
            <a:r>
              <a:rPr lang="en-US" sz="4200" dirty="0" err="1" smtClean="0"/>
              <a:t>dependen</a:t>
            </a:r>
            <a:r>
              <a:rPr lang="en-US" sz="4200" dirty="0" smtClean="0"/>
              <a:t> yang </a:t>
            </a:r>
            <a:r>
              <a:rPr lang="en-US" sz="4200" dirty="0" err="1" smtClean="0"/>
              <a:t>dapat</a:t>
            </a:r>
            <a:r>
              <a:rPr lang="en-US" sz="4200" dirty="0" smtClean="0"/>
              <a:t> </a:t>
            </a:r>
            <a:r>
              <a:rPr lang="en-US" sz="4200" dirty="0" err="1" smtClean="0"/>
              <a:t>dijelaskan</a:t>
            </a:r>
            <a:r>
              <a:rPr lang="en-US" sz="4200" dirty="0" smtClean="0"/>
              <a:t> </a:t>
            </a:r>
            <a:r>
              <a:rPr lang="en-US" sz="4200" dirty="0" err="1" smtClean="0"/>
              <a:t>oleh</a:t>
            </a:r>
            <a:r>
              <a:rPr lang="en-US" sz="4200" dirty="0" smtClean="0"/>
              <a:t> </a:t>
            </a:r>
            <a:r>
              <a:rPr lang="en-US" sz="4200" dirty="0" err="1" smtClean="0"/>
              <a:t>peubah</a:t>
            </a:r>
            <a:r>
              <a:rPr lang="en-US" sz="4200" dirty="0" smtClean="0"/>
              <a:t> </a:t>
            </a:r>
            <a:r>
              <a:rPr lang="en-US" sz="4200" dirty="0" err="1" smtClean="0"/>
              <a:t>independen</a:t>
            </a:r>
            <a:r>
              <a:rPr lang="en-US" sz="4200" dirty="0" smtClean="0"/>
              <a:t>. </a:t>
            </a:r>
            <a:r>
              <a:rPr lang="en-US" sz="4200" dirty="0" err="1" smtClean="0"/>
              <a:t>Perhitungan</a:t>
            </a:r>
            <a:r>
              <a:rPr lang="en-US" sz="4200" dirty="0" smtClean="0"/>
              <a:t> R2 </a:t>
            </a:r>
            <a:r>
              <a:rPr lang="en-US" sz="4200" dirty="0" err="1" smtClean="0"/>
              <a:t>dapat</a:t>
            </a:r>
            <a:r>
              <a:rPr lang="en-US" sz="4200" dirty="0" smtClean="0"/>
              <a:t> </a:t>
            </a:r>
            <a:r>
              <a:rPr lang="en-US" sz="4200" dirty="0" err="1" smtClean="0"/>
              <a:t>dilakukan</a:t>
            </a:r>
            <a:r>
              <a:rPr lang="en-US" sz="4200" dirty="0" smtClean="0"/>
              <a:t> </a:t>
            </a:r>
            <a:r>
              <a:rPr lang="en-US" sz="4200" dirty="0" err="1" smtClean="0"/>
              <a:t>dengan</a:t>
            </a:r>
            <a:r>
              <a:rPr lang="en-US" sz="4200" dirty="0" smtClean="0"/>
              <a:t> </a:t>
            </a:r>
            <a:r>
              <a:rPr lang="en-US" sz="4200" dirty="0" err="1" smtClean="0"/>
              <a:t>mengikuti</a:t>
            </a:r>
            <a:r>
              <a:rPr lang="en-US" sz="4200" dirty="0" smtClean="0"/>
              <a:t> </a:t>
            </a:r>
            <a:r>
              <a:rPr lang="en-US" sz="4200" dirty="0" err="1" smtClean="0"/>
              <a:t>rumus</a:t>
            </a:r>
            <a:r>
              <a:rPr lang="en-US" sz="4200" dirty="0" smtClean="0"/>
              <a:t> : </a:t>
            </a:r>
          </a:p>
          <a:p>
            <a:pPr>
              <a:buNone/>
            </a:pPr>
            <a:r>
              <a:rPr lang="en-US" sz="4200" dirty="0" smtClean="0"/>
              <a:t>            </a:t>
            </a:r>
          </a:p>
          <a:p>
            <a:pPr>
              <a:buNone/>
            </a:pPr>
            <a:endParaRPr lang="en-US" sz="4200" dirty="0"/>
          </a:p>
          <a:p>
            <a:pPr>
              <a:buNone/>
            </a:pPr>
            <a:endParaRPr lang="en-US" sz="4200" dirty="0" smtClean="0"/>
          </a:p>
          <a:p>
            <a:pPr>
              <a:buNone/>
            </a:pPr>
            <a:r>
              <a:rPr lang="en-US" sz="4200" dirty="0"/>
              <a:t>	</a:t>
            </a:r>
            <a:r>
              <a:rPr lang="en-US" sz="4200" dirty="0" smtClean="0"/>
              <a:t>	</a:t>
            </a:r>
          </a:p>
          <a:p>
            <a:pPr>
              <a:buNone/>
            </a:pPr>
            <a:r>
              <a:rPr lang="en-US" sz="4200" dirty="0" smtClean="0"/>
              <a:t>					0 ≤ R2 ≤ 1</a:t>
            </a:r>
          </a:p>
          <a:p>
            <a:pPr>
              <a:buNone/>
            </a:pPr>
            <a:r>
              <a:rPr lang="en-US" sz="4200" dirty="0" err="1" smtClean="0"/>
              <a:t>Dimana</a:t>
            </a:r>
            <a:r>
              <a:rPr lang="en-US" sz="4200" dirty="0" smtClean="0"/>
              <a:t> : </a:t>
            </a:r>
          </a:p>
          <a:p>
            <a:pPr>
              <a:buNone/>
            </a:pPr>
            <a:r>
              <a:rPr lang="en-US" sz="4200" dirty="0" smtClean="0"/>
              <a:t>ESS = Error Sum Square </a:t>
            </a:r>
            <a:r>
              <a:rPr lang="en-US" sz="4200" dirty="0" err="1" smtClean="0"/>
              <a:t>atau</a:t>
            </a:r>
            <a:r>
              <a:rPr lang="en-US" sz="4200" dirty="0" smtClean="0"/>
              <a:t> </a:t>
            </a:r>
            <a:r>
              <a:rPr lang="en-US" sz="4200" dirty="0" err="1" smtClean="0"/>
              <a:t>Jumlah</a:t>
            </a:r>
            <a:r>
              <a:rPr lang="en-US" sz="4200" dirty="0" smtClean="0"/>
              <a:t> </a:t>
            </a:r>
            <a:r>
              <a:rPr lang="en-US" sz="4200" dirty="0" err="1" smtClean="0"/>
              <a:t>Kuadrat</a:t>
            </a:r>
            <a:r>
              <a:rPr lang="en-US" sz="4200" dirty="0" smtClean="0"/>
              <a:t> </a:t>
            </a:r>
            <a:r>
              <a:rPr lang="en-US" sz="4200" dirty="0" err="1" smtClean="0"/>
              <a:t>Galat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RSS = Regression Sum Square </a:t>
            </a:r>
            <a:r>
              <a:rPr lang="en-US" sz="4200" dirty="0" err="1" smtClean="0"/>
              <a:t>atau</a:t>
            </a:r>
            <a:r>
              <a:rPr lang="en-US" sz="4200" dirty="0" smtClean="0"/>
              <a:t> </a:t>
            </a:r>
            <a:r>
              <a:rPr lang="en-US" sz="4200" dirty="0" err="1" smtClean="0"/>
              <a:t>Jumlah</a:t>
            </a:r>
            <a:r>
              <a:rPr lang="en-US" sz="4200" dirty="0" smtClean="0"/>
              <a:t> </a:t>
            </a:r>
            <a:r>
              <a:rPr lang="en-US" sz="4200" dirty="0" err="1" smtClean="0"/>
              <a:t>Kuadrat</a:t>
            </a:r>
            <a:r>
              <a:rPr lang="en-US" sz="4200" dirty="0" smtClean="0"/>
              <a:t> </a:t>
            </a:r>
            <a:r>
              <a:rPr lang="en-US" sz="4200" dirty="0" err="1" smtClean="0"/>
              <a:t>Regresi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TSS = Total Sum Square </a:t>
            </a:r>
            <a:r>
              <a:rPr lang="en-US" sz="4200" dirty="0" err="1" smtClean="0"/>
              <a:t>atau</a:t>
            </a:r>
            <a:r>
              <a:rPr lang="en-US" sz="4200" dirty="0" smtClean="0"/>
              <a:t> </a:t>
            </a:r>
            <a:r>
              <a:rPr lang="en-US" sz="4200" dirty="0" err="1" smtClean="0"/>
              <a:t>Jumlah</a:t>
            </a:r>
            <a:r>
              <a:rPr lang="en-US" sz="4200" dirty="0" smtClean="0"/>
              <a:t> </a:t>
            </a:r>
            <a:r>
              <a:rPr lang="en-US" sz="4200" dirty="0" err="1" smtClean="0"/>
              <a:t>Kuadrat</a:t>
            </a:r>
            <a:r>
              <a:rPr lang="en-US" sz="4200" dirty="0" smtClean="0"/>
              <a:t> Total</a:t>
            </a:r>
          </a:p>
          <a:p>
            <a:pPr>
              <a:buNone/>
            </a:pPr>
            <a:r>
              <a:rPr lang="en-US" sz="4200" dirty="0" smtClean="0"/>
              <a:t>   		= </a:t>
            </a:r>
            <a:r>
              <a:rPr lang="en-US" sz="4200" dirty="0" err="1" smtClean="0"/>
              <a:t>Variabel</a:t>
            </a:r>
            <a:r>
              <a:rPr lang="en-US" sz="4200" dirty="0" smtClean="0"/>
              <a:t> </a:t>
            </a:r>
            <a:r>
              <a:rPr lang="en-US" sz="4200" dirty="0" err="1" smtClean="0"/>
              <a:t>pengganggu</a:t>
            </a:r>
            <a:r>
              <a:rPr lang="en-US" sz="4200" dirty="0" smtClean="0"/>
              <a:t> (error term) </a:t>
            </a:r>
            <a:r>
              <a:rPr lang="en-US" sz="4200" dirty="0" err="1" smtClean="0"/>
              <a:t>dari</a:t>
            </a:r>
            <a:r>
              <a:rPr lang="en-US" sz="4200" dirty="0" smtClean="0"/>
              <a:t> model yang 	</a:t>
            </a:r>
            <a:r>
              <a:rPr lang="en-US" sz="4200" dirty="0" err="1" smtClean="0"/>
              <a:t>diestimasi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		</a:t>
            </a:r>
            <a:r>
              <a:rPr lang="en-US" sz="4200" dirty="0" err="1" smtClean="0"/>
              <a:t>Variabel</a:t>
            </a:r>
            <a:r>
              <a:rPr lang="en-US" sz="4200" dirty="0" smtClean="0"/>
              <a:t> </a:t>
            </a:r>
            <a:r>
              <a:rPr lang="en-US" sz="4200" dirty="0" err="1" smtClean="0"/>
              <a:t>dependen</a:t>
            </a:r>
            <a:r>
              <a:rPr lang="en-US" sz="4200" dirty="0" smtClean="0"/>
              <a:t> 	</a:t>
            </a:r>
          </a:p>
          <a:p>
            <a:pPr>
              <a:buNone/>
            </a:pP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 	</a:t>
            </a:r>
            <a:r>
              <a:rPr lang="en-US" sz="4200" dirty="0"/>
              <a:t> </a:t>
            </a:r>
            <a:r>
              <a:rPr lang="en-US" sz="4200" dirty="0" smtClean="0"/>
              <a:t> = </a:t>
            </a:r>
            <a:r>
              <a:rPr lang="en-US" sz="4200" dirty="0" err="1" smtClean="0"/>
              <a:t>Variabel</a:t>
            </a:r>
            <a:r>
              <a:rPr lang="en-US" sz="4200" dirty="0" smtClean="0"/>
              <a:t> </a:t>
            </a:r>
            <a:r>
              <a:rPr lang="en-US" sz="4200" dirty="0" err="1" smtClean="0"/>
              <a:t>dependen</a:t>
            </a:r>
            <a:r>
              <a:rPr lang="en-US" sz="4200" dirty="0" smtClean="0"/>
              <a:t> rata-rata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743200"/>
            <a:ext cx="4080532" cy="596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102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029200"/>
            <a:ext cx="3810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665" y="5638800"/>
            <a:ext cx="63613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6172200"/>
            <a:ext cx="323171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6629400" cy="1143000"/>
          </a:xfrm>
        </p:spPr>
        <p:txBody>
          <a:bodyPr/>
          <a:lstStyle/>
          <a:p>
            <a:r>
              <a:rPr lang="en-US" b="1" dirty="0" err="1"/>
              <a:t>Multikolinearitas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7315200" cy="5715000"/>
          </a:xfrm>
        </p:spPr>
        <p:txBody>
          <a:bodyPr>
            <a:noAutofit/>
          </a:bodyPr>
          <a:lstStyle/>
          <a:p>
            <a:pPr marL="187325" indent="-18732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/>
              <a:t>Multikolinearitas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linier yang </a:t>
            </a:r>
            <a:r>
              <a:rPr lang="en-US" sz="2000" dirty="0" err="1"/>
              <a:t>kuat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variabel</a:t>
            </a:r>
            <a:r>
              <a:rPr lang="en-US" sz="2000" dirty="0"/>
              <a:t> </a:t>
            </a:r>
            <a:r>
              <a:rPr lang="en-US" sz="2000" dirty="0" err="1"/>
              <a:t>bebas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persamaan</a:t>
            </a:r>
            <a:r>
              <a:rPr lang="en-US" sz="2000" dirty="0"/>
              <a:t> </a:t>
            </a:r>
            <a:r>
              <a:rPr lang="en-US" sz="2000" dirty="0" err="1"/>
              <a:t>regresi</a:t>
            </a:r>
            <a:r>
              <a:rPr lang="en-US" sz="2000" dirty="0"/>
              <a:t> </a:t>
            </a:r>
            <a:r>
              <a:rPr lang="en-US" sz="2000" dirty="0" err="1"/>
              <a:t>berganda</a:t>
            </a:r>
            <a:r>
              <a:rPr lang="en-US" sz="2000" dirty="0"/>
              <a:t> </a:t>
            </a:r>
            <a:r>
              <a:rPr lang="en-US" sz="2000" dirty="0" smtClean="0"/>
              <a:t>.</a:t>
            </a:r>
          </a:p>
          <a:p>
            <a:pPr marL="187325" indent="-18732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 smtClean="0"/>
              <a:t>Gejala</a:t>
            </a:r>
            <a:r>
              <a:rPr lang="en-US" sz="2000" dirty="0" smtClean="0"/>
              <a:t> </a:t>
            </a:r>
            <a:r>
              <a:rPr lang="en-US" sz="2000" dirty="0" err="1"/>
              <a:t>multikolinearitas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dideteksi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R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sedikit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 </a:t>
            </a:r>
            <a:r>
              <a:rPr lang="en-US" sz="2000" dirty="0" err="1"/>
              <a:t>dugaan</a:t>
            </a:r>
            <a:r>
              <a:rPr lang="en-US" sz="2000" dirty="0"/>
              <a:t> yang </a:t>
            </a:r>
            <a:r>
              <a:rPr lang="en-US" sz="2000" dirty="0" err="1"/>
              <a:t>berpengaruh</a:t>
            </a:r>
            <a:r>
              <a:rPr lang="en-US" sz="2000" dirty="0"/>
              <a:t> </a:t>
            </a:r>
            <a:r>
              <a:rPr lang="en-US" sz="2000" dirty="0" err="1"/>
              <a:t>nyata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 </a:t>
            </a:r>
            <a:r>
              <a:rPr lang="en-US" sz="2000" dirty="0" err="1"/>
              <a:t>regresi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teori</a:t>
            </a:r>
            <a:r>
              <a:rPr lang="en-US" sz="2000" dirty="0"/>
              <a:t> </a:t>
            </a:r>
            <a:r>
              <a:rPr lang="en-US" sz="2000" dirty="0" smtClean="0"/>
              <a:t>.</a:t>
            </a:r>
          </a:p>
          <a:p>
            <a:pPr marL="187325" indent="-18732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 smtClean="0"/>
              <a:t>Uji</a:t>
            </a:r>
            <a:r>
              <a:rPr lang="en-US" sz="2000" dirty="0" smtClean="0"/>
              <a:t> </a:t>
            </a:r>
            <a:r>
              <a:rPr lang="en-US" sz="2000" dirty="0"/>
              <a:t>formal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tidaknya</a:t>
            </a:r>
            <a:r>
              <a:rPr lang="en-US" sz="2000" dirty="0"/>
              <a:t> </a:t>
            </a:r>
            <a:r>
              <a:rPr lang="en-US" sz="2000" dirty="0" err="1"/>
              <a:t>multikolinearitas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keraguan</a:t>
            </a:r>
            <a:r>
              <a:rPr lang="en-US" sz="2000" dirty="0"/>
              <a:t> </a:t>
            </a:r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 </a:t>
            </a:r>
            <a:r>
              <a:rPr lang="en-US" sz="2000" dirty="0" err="1"/>
              <a:t>determinasi</a:t>
            </a:r>
            <a:r>
              <a:rPr lang="en-US" sz="2000" dirty="0"/>
              <a:t> </a:t>
            </a:r>
            <a:r>
              <a:rPr lang="en-US" sz="2000" dirty="0" err="1"/>
              <a:t>termasuk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.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model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ditetapkan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 </a:t>
            </a:r>
            <a:r>
              <a:rPr lang="en-US" sz="2000" dirty="0" err="1"/>
              <a:t>determinasi</a:t>
            </a:r>
            <a:r>
              <a:rPr lang="en-US" sz="2000" dirty="0"/>
              <a:t> yang </a:t>
            </a:r>
            <a:r>
              <a:rPr lang="en-US" sz="2000" dirty="0" err="1"/>
              <a:t>tinggi</a:t>
            </a:r>
            <a:r>
              <a:rPr lang="en-US" sz="2000" dirty="0"/>
              <a:t>, </a:t>
            </a:r>
            <a:r>
              <a:rPr lang="en-US" sz="2000" dirty="0" err="1"/>
              <a:t>uji</a:t>
            </a:r>
            <a:r>
              <a:rPr lang="en-US" sz="2000" dirty="0"/>
              <a:t> formal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multikolinearitas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dideteksi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yang </a:t>
            </a:r>
            <a:r>
              <a:rPr lang="en-US" sz="2000" dirty="0" err="1"/>
              <a:t>ditimbulkan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multikolinearitas</a:t>
            </a:r>
            <a:r>
              <a:rPr lang="en-US" sz="2000" dirty="0"/>
              <a:t> </a:t>
            </a:r>
            <a:r>
              <a:rPr lang="en-US" sz="2000" dirty="0" smtClean="0"/>
              <a:t>.</a:t>
            </a:r>
          </a:p>
          <a:p>
            <a:pPr marL="187325" indent="-18732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 smtClean="0"/>
              <a:t>Multikolinearitas</a:t>
            </a:r>
            <a:r>
              <a:rPr lang="en-US" sz="2000" dirty="0" smtClean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i="1" dirty="0"/>
              <a:t>pooled data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diatasi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pembobotan</a:t>
            </a:r>
            <a:r>
              <a:rPr lang="en-US" sz="2000" dirty="0"/>
              <a:t> (</a:t>
            </a:r>
            <a:r>
              <a:rPr lang="en-US" sz="2000" i="1" dirty="0"/>
              <a:t>cross section weight</a:t>
            </a:r>
            <a:r>
              <a:rPr lang="en-US" sz="2000" dirty="0"/>
              <a:t>) </a:t>
            </a:r>
            <a:r>
              <a:rPr lang="en-US" sz="2000" dirty="0" err="1"/>
              <a:t>atau</a:t>
            </a:r>
            <a:r>
              <a:rPr lang="en-US" sz="2000" dirty="0"/>
              <a:t> GLS, </a:t>
            </a:r>
            <a:r>
              <a:rPr lang="en-US" sz="2000" dirty="0" err="1"/>
              <a:t>sehingga</a:t>
            </a:r>
            <a:r>
              <a:rPr lang="en-US" sz="2000" dirty="0"/>
              <a:t> parameter </a:t>
            </a:r>
            <a:r>
              <a:rPr lang="en-US" sz="2000" dirty="0" err="1"/>
              <a:t>dugaan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taraf</a:t>
            </a:r>
            <a:r>
              <a:rPr lang="en-US" sz="2000" dirty="0"/>
              <a:t> </a:t>
            </a:r>
            <a:r>
              <a:rPr lang="en-US" sz="2000" dirty="0" err="1"/>
              <a:t>uji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signifikan</a:t>
            </a:r>
            <a:r>
              <a:rPr lang="en-US" sz="2000" dirty="0"/>
              <a:t> .</a:t>
            </a:r>
          </a:p>
          <a:p>
            <a:pPr marL="187325" indent="-187325" algn="just">
              <a:buFont typeface="Wingdings" pitchFamily="2" charset="2"/>
              <a:buChar char="q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6629400" cy="1143000"/>
          </a:xfrm>
        </p:spPr>
        <p:txBody>
          <a:bodyPr/>
          <a:lstStyle/>
          <a:p>
            <a:r>
              <a:rPr lang="en-US" b="1" dirty="0" err="1"/>
              <a:t>Heteroskedastisitas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315200" cy="5486400"/>
          </a:xfrm>
        </p:spPr>
        <p:txBody>
          <a:bodyPr>
            <a:normAutofit fontScale="55000" lnSpcReduction="20000"/>
          </a:bodyPr>
          <a:lstStyle/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menurunkan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model OLS, </a:t>
            </a:r>
            <a:r>
              <a:rPr lang="en-US" sz="3600" dirty="0" err="1"/>
              <a:t>diasumsikan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residual </a:t>
            </a:r>
            <a:r>
              <a:rPr lang="en-US" sz="3600" dirty="0" err="1"/>
              <a:t>u</a:t>
            </a:r>
            <a:r>
              <a:rPr lang="en-US" sz="3600" baseline="-25000" dirty="0" err="1"/>
              <a:t>t</a:t>
            </a:r>
            <a:r>
              <a:rPr lang="en-US" sz="3600" baseline="-25000" dirty="0"/>
              <a:t> </a:t>
            </a:r>
            <a:r>
              <a:rPr lang="en-US" sz="3600" dirty="0" err="1"/>
              <a:t>terdistribusi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identik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mean = 0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seluruhnya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varian</a:t>
            </a:r>
            <a:r>
              <a:rPr lang="en-US" sz="3600" dirty="0"/>
              <a:t> residual yang </a:t>
            </a:r>
            <a:r>
              <a:rPr lang="en-US" sz="3600" dirty="0" err="1"/>
              <a:t>konstan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σ</a:t>
            </a:r>
            <a:r>
              <a:rPr lang="en-US" sz="3600" baseline="30000" dirty="0"/>
              <a:t>2 </a:t>
            </a:r>
            <a:r>
              <a:rPr lang="en-US" sz="3600" dirty="0" err="1"/>
              <a:t>sebesar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setiap</a:t>
            </a:r>
            <a:r>
              <a:rPr lang="en-US" sz="3600" dirty="0"/>
              <a:t> t. </a:t>
            </a:r>
            <a:endParaRPr lang="en-US" sz="3600" dirty="0" smtClean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600" dirty="0" err="1" smtClean="0"/>
              <a:t>Asumsi</a:t>
            </a:r>
            <a:r>
              <a:rPr lang="en-US" sz="3600" dirty="0" smtClean="0"/>
              <a:t> </a:t>
            </a:r>
            <a:r>
              <a:rPr lang="en-US" sz="3600" dirty="0" err="1"/>
              <a:t>varian</a:t>
            </a:r>
            <a:r>
              <a:rPr lang="en-US" sz="3600" dirty="0"/>
              <a:t> residual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disebut</a:t>
            </a:r>
            <a:r>
              <a:rPr lang="en-US" sz="3600" dirty="0"/>
              <a:t> </a:t>
            </a:r>
            <a:r>
              <a:rPr lang="en-US" sz="3600" dirty="0" err="1"/>
              <a:t>homoskedastisitas</a:t>
            </a:r>
            <a:r>
              <a:rPr lang="en-US" sz="3600" dirty="0"/>
              <a:t>, yang </a:t>
            </a:r>
            <a:r>
              <a:rPr lang="en-US" sz="3600" dirty="0" err="1"/>
              <a:t>berarti</a:t>
            </a:r>
            <a:r>
              <a:rPr lang="en-US" sz="3600" dirty="0"/>
              <a:t> </a:t>
            </a:r>
            <a:r>
              <a:rPr lang="en-US" sz="3600" dirty="0" err="1"/>
              <a:t>varian</a:t>
            </a:r>
            <a:r>
              <a:rPr lang="en-US" sz="3600" dirty="0"/>
              <a:t> residual </a:t>
            </a:r>
            <a:r>
              <a:rPr lang="en-US" sz="3600" dirty="0" err="1"/>
              <a:t>tersebar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merata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semua</a:t>
            </a:r>
            <a:r>
              <a:rPr lang="en-US" sz="3600" dirty="0"/>
              <a:t> </a:t>
            </a:r>
            <a:r>
              <a:rPr lang="en-US" sz="3600" dirty="0" err="1"/>
              <a:t>pengamatan</a:t>
            </a:r>
            <a:r>
              <a:rPr lang="en-US" sz="3600" dirty="0"/>
              <a:t>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penyebaran</a:t>
            </a:r>
            <a:r>
              <a:rPr lang="en-US" sz="3600" dirty="0"/>
              <a:t> yang </a:t>
            </a:r>
            <a:r>
              <a:rPr lang="en-US" sz="3600" dirty="0" err="1"/>
              <a:t>sama</a:t>
            </a:r>
            <a:r>
              <a:rPr lang="en-US" sz="3600" dirty="0"/>
              <a:t>.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kenyataannya</a:t>
            </a:r>
            <a:r>
              <a:rPr lang="en-US" sz="3600" dirty="0"/>
              <a:t>, </a:t>
            </a:r>
            <a:r>
              <a:rPr lang="en-US" sz="3600" dirty="0" err="1"/>
              <a:t>asumsi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/>
              <a:t>terpenuhi</a:t>
            </a:r>
            <a:r>
              <a:rPr lang="en-US" sz="3600" dirty="0"/>
              <a:t>. </a:t>
            </a:r>
            <a:r>
              <a:rPr lang="en-US" sz="3600" dirty="0" err="1"/>
              <a:t>Situasi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dinamakan</a:t>
            </a:r>
            <a:r>
              <a:rPr lang="en-US" sz="3600" dirty="0"/>
              <a:t> </a:t>
            </a:r>
            <a:r>
              <a:rPr lang="en-US" sz="3600" dirty="0" err="1" smtClean="0"/>
              <a:t>heteroskedastisitas</a:t>
            </a:r>
            <a:r>
              <a:rPr lang="en-US" sz="3600" dirty="0" smtClean="0"/>
              <a:t>. </a:t>
            </a:r>
            <a:r>
              <a:rPr lang="en-US" sz="3600" dirty="0"/>
              <a:t>Hal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menyebabkan</a:t>
            </a:r>
            <a:r>
              <a:rPr lang="en-US" sz="3600" dirty="0"/>
              <a:t> model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efisien</a:t>
            </a:r>
            <a:r>
              <a:rPr lang="en-US" sz="3600" dirty="0"/>
              <a:t> </a:t>
            </a:r>
            <a:r>
              <a:rPr lang="en-US" sz="3600" dirty="0" err="1"/>
              <a:t>meskipun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bias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konsisten</a:t>
            </a:r>
            <a:r>
              <a:rPr lang="en-US" sz="3600" dirty="0"/>
              <a:t>. </a:t>
            </a:r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600" dirty="0" err="1" smtClean="0"/>
              <a:t>Heteroskedastisitas</a:t>
            </a:r>
            <a:r>
              <a:rPr lang="en-US" sz="3600" dirty="0" smtClean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dideteksi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membandingkan</a:t>
            </a:r>
            <a:r>
              <a:rPr lang="en-US" sz="3600" dirty="0"/>
              <a:t> </a:t>
            </a:r>
            <a:r>
              <a:rPr lang="en-US" sz="3600" i="1" dirty="0"/>
              <a:t>sum square residual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i="1" dirty="0"/>
              <a:t>weighted statistics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i="1" dirty="0"/>
              <a:t>sum square residual </a:t>
            </a:r>
            <a:r>
              <a:rPr lang="en-US" sz="3600" i="1" dirty="0" err="1"/>
              <a:t>unweighted</a:t>
            </a:r>
            <a:r>
              <a:rPr lang="en-US" sz="3600" i="1" dirty="0"/>
              <a:t> statistics</a:t>
            </a:r>
            <a:r>
              <a:rPr lang="en-US" sz="3600" dirty="0"/>
              <a:t>. </a:t>
            </a:r>
            <a:r>
              <a:rPr lang="en-US" sz="3600" dirty="0" err="1"/>
              <a:t>Jika</a:t>
            </a:r>
            <a:r>
              <a:rPr lang="en-US" sz="3600" dirty="0"/>
              <a:t>  </a:t>
            </a:r>
            <a:r>
              <a:rPr lang="en-US" sz="3600" i="1" dirty="0"/>
              <a:t>sum square residual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i="1" dirty="0"/>
              <a:t>weighted statistics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kecil</a:t>
            </a:r>
            <a:r>
              <a:rPr lang="en-US" sz="3600" dirty="0"/>
              <a:t> </a:t>
            </a:r>
            <a:r>
              <a:rPr lang="en-US" sz="3600" dirty="0" err="1"/>
              <a:t>dibandingkan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i="1" dirty="0"/>
              <a:t>sum square residual </a:t>
            </a:r>
            <a:r>
              <a:rPr lang="en-US" sz="3600" i="1" dirty="0" err="1"/>
              <a:t>unweighted</a:t>
            </a:r>
            <a:r>
              <a:rPr lang="en-US" sz="3600" i="1" dirty="0"/>
              <a:t> statistics</a:t>
            </a:r>
            <a:r>
              <a:rPr lang="en-US" sz="3600" dirty="0"/>
              <a:t>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disimpulkan</a:t>
            </a:r>
            <a:r>
              <a:rPr lang="en-US" sz="3600" dirty="0"/>
              <a:t> </a:t>
            </a:r>
            <a:r>
              <a:rPr lang="en-US" sz="3600" dirty="0" err="1"/>
              <a:t>terjadi</a:t>
            </a:r>
            <a:r>
              <a:rPr lang="en-US" sz="3600" dirty="0"/>
              <a:t> </a:t>
            </a:r>
            <a:r>
              <a:rPr lang="en-US" sz="3600" dirty="0" err="1"/>
              <a:t>heteroskedastisitas</a:t>
            </a:r>
            <a:r>
              <a:rPr lang="en-US" sz="3600" dirty="0"/>
              <a:t>. </a:t>
            </a:r>
            <a:r>
              <a:rPr lang="en-US" sz="3600" dirty="0" err="1"/>
              <a:t>Masalah</a:t>
            </a:r>
            <a:r>
              <a:rPr lang="en-US" sz="3600" dirty="0"/>
              <a:t> </a:t>
            </a:r>
            <a:r>
              <a:rPr lang="en-US" sz="3600" dirty="0" err="1"/>
              <a:t>heteroskedastisitas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diatasi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metode</a:t>
            </a:r>
            <a:r>
              <a:rPr lang="en-US" sz="3600" dirty="0"/>
              <a:t> </a:t>
            </a:r>
            <a:r>
              <a:rPr lang="en-US" sz="3600" i="1" dirty="0"/>
              <a:t>white </a:t>
            </a:r>
            <a:r>
              <a:rPr lang="en-US" sz="3600" i="1" dirty="0" err="1"/>
              <a:t>Heteroskedasticity</a:t>
            </a:r>
            <a:r>
              <a:rPr lang="en-US" sz="3600" dirty="0"/>
              <a:t> yang </a:t>
            </a:r>
            <a:r>
              <a:rPr lang="en-US" sz="3600" dirty="0" err="1"/>
              <a:t>diestimasi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smtClean="0"/>
              <a:t>GLS.</a:t>
            </a:r>
            <a:endParaRPr lang="en-US" sz="3600" dirty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6629400" cy="1143000"/>
          </a:xfrm>
        </p:spPr>
        <p:txBody>
          <a:bodyPr/>
          <a:lstStyle/>
          <a:p>
            <a:r>
              <a:rPr lang="en-US" b="1" dirty="0" err="1"/>
              <a:t>Autokorelasi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7162800" cy="6477000"/>
          </a:xfrm>
        </p:spPr>
        <p:txBody>
          <a:bodyPr>
            <a:normAutofit fontScale="62500" lnSpcReduction="20000"/>
          </a:bodyPr>
          <a:lstStyle/>
          <a:p>
            <a:pPr marL="257175" indent="-257175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/>
              <a:t>Suatu</a:t>
            </a:r>
            <a:r>
              <a:rPr lang="en-US" dirty="0"/>
              <a:t> model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autokolerasi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error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(</a:t>
            </a:r>
            <a:r>
              <a:rPr lang="en-US" i="1" dirty="0"/>
              <a:t>time series</a:t>
            </a:r>
            <a:r>
              <a:rPr lang="en-US" dirty="0"/>
              <a:t>)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berkorelasi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autokorelasi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model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bias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. </a:t>
            </a:r>
            <a:endParaRPr lang="en-US" dirty="0" smtClean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 smtClean="0"/>
              <a:t>Autokorelasi</a:t>
            </a:r>
            <a:r>
              <a:rPr lang="en-US" dirty="0" smtClean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i="1" dirty="0" err="1"/>
              <a:t>standar</a:t>
            </a:r>
            <a:r>
              <a:rPr lang="en-US" i="1" dirty="0"/>
              <a:t> error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varian</a:t>
            </a:r>
            <a:r>
              <a:rPr lang="en-US" dirty="0"/>
              <a:t> 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i="1" dirty="0"/>
              <a:t>underestimate. </a:t>
            </a:r>
            <a:r>
              <a:rPr lang="en-US" dirty="0" err="1"/>
              <a:t>Sehingga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-t, </a:t>
            </a:r>
            <a:r>
              <a:rPr lang="en-US" dirty="0" err="1"/>
              <a:t>uji</a:t>
            </a:r>
            <a:r>
              <a:rPr lang="en-US" dirty="0"/>
              <a:t>-F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valid. </a:t>
            </a:r>
            <a:endParaRPr lang="en-US" dirty="0" smtClean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 smtClean="0"/>
              <a:t>Autokorelasi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OLS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/>
              <a:t>signifikansi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 </a:t>
            </a:r>
            <a:r>
              <a:rPr lang="en-US" dirty="0" err="1"/>
              <a:t>lancung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</a:t>
            </a:r>
            <a:r>
              <a:rPr lang="en-US" dirty="0" smtClean="0"/>
              <a:t>.</a:t>
            </a:r>
            <a:endParaRPr lang="en-US" dirty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autokorelasi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i="1" dirty="0"/>
              <a:t>Durbin Watson </a:t>
            </a:r>
            <a:r>
              <a:rPr lang="en-US" dirty="0"/>
              <a:t>(DW)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Durbin-Watson </a:t>
            </a:r>
            <a:r>
              <a:rPr lang="en-US" dirty="0" err="1"/>
              <a:t>dari</a:t>
            </a:r>
            <a:r>
              <a:rPr lang="en-US" dirty="0"/>
              <a:t> model </a:t>
            </a:r>
            <a:r>
              <a:rPr lang="en-US" dirty="0" err="1"/>
              <a:t>dengan</a:t>
            </a:r>
            <a:r>
              <a:rPr lang="en-US" dirty="0"/>
              <a:t> DW-</a:t>
            </a:r>
            <a:r>
              <a:rPr lang="en-US" dirty="0" err="1"/>
              <a:t>Tabel</a:t>
            </a:r>
            <a:r>
              <a:rPr lang="en-US" dirty="0"/>
              <a:t>. </a:t>
            </a:r>
            <a:endParaRPr lang="en-US" dirty="0" smtClean="0"/>
          </a:p>
          <a:p>
            <a:pPr marL="257175" indent="-257175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/>
              <a:t>d &lt; </a:t>
            </a:r>
            <a:r>
              <a:rPr lang="en-US" dirty="0" err="1"/>
              <a:t>dL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auto </a:t>
            </a:r>
            <a:r>
              <a:rPr lang="en-US" dirty="0" err="1"/>
              <a:t>korelasi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d &gt; 4-dL,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autokorelasi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du &lt; d &lt; du–4,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autokorelasi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pembedaan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(</a:t>
            </a:r>
            <a:r>
              <a:rPr lang="en-US" i="1" dirty="0"/>
              <a:t>The First-</a:t>
            </a:r>
            <a:r>
              <a:rPr lang="en-US" i="1" dirty="0" err="1"/>
              <a:t>Differece</a:t>
            </a:r>
            <a:r>
              <a:rPr lang="en-US" i="1" dirty="0"/>
              <a:t> </a:t>
            </a:r>
            <a:r>
              <a:rPr lang="en-US" i="1" dirty="0" err="1"/>
              <a:t>Methode</a:t>
            </a:r>
            <a:r>
              <a:rPr lang="en-US" dirty="0" smtClean="0"/>
              <a:t>).</a:t>
            </a:r>
            <a:endParaRPr lang="en-US" dirty="0"/>
          </a:p>
          <a:p>
            <a:pPr marL="257175" indent="-257175" algn="just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gen4_planning_prnt">
  <a:themeElements>
    <a:clrScheme name="">
      <a:dk1>
        <a:srgbClr val="000000"/>
      </a:dk1>
      <a:lt1>
        <a:srgbClr val="DDDDDD"/>
      </a:lt1>
      <a:dk2>
        <a:srgbClr val="000000"/>
      </a:dk2>
      <a:lt2>
        <a:srgbClr val="808080"/>
      </a:lt2>
      <a:accent1>
        <a:srgbClr val="292929"/>
      </a:accent1>
      <a:accent2>
        <a:srgbClr val="0000FF"/>
      </a:accent2>
      <a:accent3>
        <a:srgbClr val="EBEBEB"/>
      </a:accent3>
      <a:accent4>
        <a:srgbClr val="000000"/>
      </a:accent4>
      <a:accent5>
        <a:srgbClr val="ACACAC"/>
      </a:accent5>
      <a:accent6>
        <a:srgbClr val="0000E7"/>
      </a:accent6>
      <a:hlink>
        <a:srgbClr val="0000FF"/>
      </a:hlink>
      <a:folHlink>
        <a:srgbClr val="3333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PP_SEDUC_PRT_Training_Room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808080"/>
    </a:dk1>
    <a:lt1>
      <a:srgbClr val="FFFFFF"/>
    </a:lt1>
    <a:dk2>
      <a:srgbClr val="DDDDDD"/>
    </a:dk2>
    <a:lt2>
      <a:srgbClr val="FFFFFF"/>
    </a:lt2>
    <a:accent1>
      <a:srgbClr val="C0C0C0"/>
    </a:accent1>
    <a:accent2>
      <a:srgbClr val="0000FF"/>
    </a:accent2>
    <a:accent3>
      <a:srgbClr val="EBEBEB"/>
    </a:accent3>
    <a:accent4>
      <a:srgbClr val="DADADA"/>
    </a:accent4>
    <a:accent5>
      <a:srgbClr val="DCDCDC"/>
    </a:accent5>
    <a:accent6>
      <a:srgbClr val="0000E7"/>
    </a:accent6>
    <a:hlink>
      <a:srgbClr val="0000FF"/>
    </a:hlink>
    <a:folHlink>
      <a:srgbClr val="333399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B2B2B2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D5D5D5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pppgen4_planning_prnt</Template>
  <TotalTime>143</TotalTime>
  <Words>851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pppgen4_planning_prnt</vt:lpstr>
      <vt:lpstr>PPP_SEDUC_PRT_Training_Room</vt:lpstr>
      <vt:lpstr>Evaluasi Model Regresi</vt:lpstr>
      <vt:lpstr>Evalusi Model</vt:lpstr>
      <vt:lpstr>Evalusi Model </vt:lpstr>
      <vt:lpstr>Uji F </vt:lpstr>
      <vt:lpstr>Uji t</vt:lpstr>
      <vt:lpstr>Uji Statistik R2  (Koefisien Determinasi)</vt:lpstr>
      <vt:lpstr>Multikolinearitas </vt:lpstr>
      <vt:lpstr>Heteroskedastisitas</vt:lpstr>
      <vt:lpstr>Autokorelasi </vt:lpstr>
      <vt:lpstr>Autokorelasi </vt:lpstr>
      <vt:lpstr>Peran Komputer Dalam  Analisis Regresi</vt:lpstr>
      <vt:lpstr>Slide 12</vt:lpstr>
    </vt:vector>
  </TitlesOfParts>
  <Company>IPB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Evaluasi Model Regresi</dc:title>
  <dc:creator>KASTANA SAPANLI</dc:creator>
  <cp:lastModifiedBy>Kastana</cp:lastModifiedBy>
  <cp:revision>12</cp:revision>
  <dcterms:created xsi:type="dcterms:W3CDTF">2009-12-10T23:02:53Z</dcterms:created>
  <dcterms:modified xsi:type="dcterms:W3CDTF">2011-11-29T21:43:37Z</dcterms:modified>
</cp:coreProperties>
</file>